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82" r:id="rId3"/>
    <p:sldId id="680" r:id="rId5"/>
    <p:sldId id="681" r:id="rId6"/>
    <p:sldId id="682" r:id="rId7"/>
    <p:sldId id="545" r:id="rId8"/>
    <p:sldId id="674" r:id="rId9"/>
    <p:sldId id="584" r:id="rId10"/>
    <p:sldId id="685" r:id="rId11"/>
    <p:sldId id="585" r:id="rId12"/>
    <p:sldId id="616" r:id="rId13"/>
    <p:sldId id="586" r:id="rId14"/>
    <p:sldId id="587" r:id="rId15"/>
    <p:sldId id="588" r:id="rId16"/>
    <p:sldId id="589" r:id="rId17"/>
    <p:sldId id="590" r:id="rId18"/>
    <p:sldId id="591" r:id="rId19"/>
    <p:sldId id="684" r:id="rId20"/>
    <p:sldId id="592" r:id="rId21"/>
    <p:sldId id="593" r:id="rId22"/>
    <p:sldId id="594" r:id="rId23"/>
    <p:sldId id="595" r:id="rId24"/>
    <p:sldId id="603" r:id="rId25"/>
    <p:sldId id="596" r:id="rId26"/>
    <p:sldId id="597" r:id="rId27"/>
    <p:sldId id="598" r:id="rId28"/>
    <p:sldId id="599" r:id="rId29"/>
    <p:sldId id="600" r:id="rId30"/>
    <p:sldId id="601" r:id="rId31"/>
    <p:sldId id="602" r:id="rId32"/>
    <p:sldId id="604" r:id="rId33"/>
    <p:sldId id="605" r:id="rId34"/>
    <p:sldId id="606" r:id="rId35"/>
    <p:sldId id="607" r:id="rId36"/>
    <p:sldId id="608" r:id="rId37"/>
    <p:sldId id="609" r:id="rId38"/>
    <p:sldId id="610" r:id="rId39"/>
    <p:sldId id="611" r:id="rId40"/>
    <p:sldId id="612" r:id="rId41"/>
    <p:sldId id="675" r:id="rId42"/>
    <p:sldId id="676" r:id="rId43"/>
    <p:sldId id="677" r:id="rId44"/>
    <p:sldId id="678" r:id="rId45"/>
    <p:sldId id="688" r:id="rId46"/>
    <p:sldId id="618" r:id="rId47"/>
    <p:sldId id="619" r:id="rId48"/>
    <p:sldId id="620" r:id="rId49"/>
    <p:sldId id="621" r:id="rId50"/>
    <p:sldId id="622" r:id="rId51"/>
    <p:sldId id="623" r:id="rId52"/>
    <p:sldId id="624" r:id="rId53"/>
    <p:sldId id="625" r:id="rId54"/>
    <p:sldId id="626" r:id="rId55"/>
    <p:sldId id="627" r:id="rId56"/>
    <p:sldId id="628" r:id="rId57"/>
    <p:sldId id="629" r:id="rId58"/>
    <p:sldId id="630" r:id="rId59"/>
    <p:sldId id="631" r:id="rId60"/>
    <p:sldId id="632" r:id="rId61"/>
    <p:sldId id="635" r:id="rId62"/>
    <p:sldId id="633" r:id="rId63"/>
    <p:sldId id="634" r:id="rId64"/>
    <p:sldId id="636" r:id="rId65"/>
    <p:sldId id="683" r:id="rId66"/>
    <p:sldId id="637" r:id="rId67"/>
    <p:sldId id="638" r:id="rId68"/>
    <p:sldId id="679" r:id="rId69"/>
    <p:sldId id="641" r:id="rId70"/>
    <p:sldId id="642" r:id="rId71"/>
    <p:sldId id="643" r:id="rId72"/>
    <p:sldId id="652" r:id="rId73"/>
    <p:sldId id="644" r:id="rId74"/>
    <p:sldId id="645" r:id="rId75"/>
    <p:sldId id="646" r:id="rId76"/>
    <p:sldId id="647" r:id="rId77"/>
    <p:sldId id="648" r:id="rId78"/>
    <p:sldId id="649" r:id="rId79"/>
    <p:sldId id="650" r:id="rId80"/>
    <p:sldId id="651" r:id="rId81"/>
    <p:sldId id="654" r:id="rId82"/>
    <p:sldId id="655" r:id="rId83"/>
    <p:sldId id="657"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91"/>
  </p:normalViewPr>
  <p:slideViewPr>
    <p:cSldViewPr snapToGrid="0">
      <p:cViewPr varScale="1">
        <p:scale>
          <a:sx n="194" d="100"/>
          <a:sy n="194" d="100"/>
        </p:scale>
        <p:origin x="309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AB7413-AF54-469D-ABFD-75D5619B00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0A31E6-CBE9-40EA-A2F4-8D17CCD5DDD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7" Type="http://schemas.openxmlformats.org/officeDocument/2006/relationships/hyperlink" Target="https://zhuanlan.zhihu.com/p/335298500" TargetMode="External"/><Relationship Id="rId6" Type="http://schemas.openxmlformats.org/officeDocument/2006/relationships/hyperlink" Target="https://weibo.com/p/1005052284144087/photos?type=photo" TargetMode="External"/><Relationship Id="rId5" Type="http://schemas.openxmlformats.org/officeDocument/2006/relationships/hyperlink" Target="https://www.seu.edu.cn/bsxtwxw/main.htm" TargetMode="External"/><Relationship Id="rId4" Type="http://schemas.openxmlformats.org/officeDocument/2006/relationships/hyperlink" Target="https://mp.weixin.qq.com/mp/profile_ext?action=home&amp;__biz=MzA4MzM3Mzc3Ng==&amp;scene=124#wechat_redirect" TargetMode="External"/><Relationship Id="rId3" Type="http://schemas.openxmlformats.org/officeDocument/2006/relationships/hyperlink" Target="http://www.officeplus.cn/p/51/102751.shtml" TargetMode="Externa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90204" pitchFamily="34" charset="0"/>
              <a:buChar char="•"/>
            </a:pPr>
            <a:r>
              <a:rPr lang="zh-CN" altLang="en-US" dirty="0">
                <a:cs typeface="+mn-ea"/>
                <a:sym typeface="+mn-lt"/>
              </a:rPr>
              <a:t>本模板基于“</a:t>
            </a:r>
            <a:r>
              <a:rPr lang="zh-CN" altLang="en-US" dirty="0">
                <a:hlinkClick r:id="rId3"/>
              </a:rPr>
              <a:t>中国科学院大学</a:t>
            </a:r>
            <a:r>
              <a:rPr lang="en-US" altLang="zh-CN" dirty="0">
                <a:hlinkClick r:id="rId3"/>
              </a:rPr>
              <a:t>-</a:t>
            </a:r>
            <a:r>
              <a:rPr lang="zh-CN" altLang="en-US" dirty="0">
                <a:hlinkClick r:id="rId3"/>
              </a:rPr>
              <a:t>路人丁</a:t>
            </a:r>
            <a:r>
              <a:rPr lang="en-US" altLang="zh-CN" dirty="0">
                <a:hlinkClick r:id="rId3"/>
              </a:rPr>
              <a:t>-PPT</a:t>
            </a:r>
            <a:r>
              <a:rPr lang="zh-CN" altLang="en-US" dirty="0">
                <a:hlinkClick r:id="rId3"/>
              </a:rPr>
              <a:t>模板</a:t>
            </a:r>
            <a:r>
              <a:rPr lang="zh-CN" altLang="en-US" dirty="0"/>
              <a:t>”魔改而成，著作权归该作者所有。</a:t>
            </a:r>
            <a:endParaRPr lang="en-US" altLang="zh-CN" dirty="0"/>
          </a:p>
          <a:p>
            <a:pPr marL="285750" indent="-285750">
              <a:lnSpc>
                <a:spcPct val="150000"/>
              </a:lnSpc>
              <a:buFont typeface="Arial" panose="020B0604020202090204" pitchFamily="34" charset="0"/>
              <a:buChar char="•"/>
            </a:pPr>
            <a:r>
              <a:rPr lang="zh-CN" altLang="en-US" dirty="0"/>
              <a:t>本模板中使用的东南大学校徽、校标文字组合、校训文字等素材来自于微信公众号“</a:t>
            </a:r>
            <a:r>
              <a:rPr lang="zh-CN" altLang="en-US" dirty="0">
                <a:hlinkClick r:id="rId4"/>
              </a:rPr>
              <a:t>金木屋</a:t>
            </a:r>
            <a:r>
              <a:rPr lang="zh-CN" altLang="en-US" dirty="0"/>
              <a:t>”。</a:t>
            </a:r>
            <a:endParaRPr lang="en-US" altLang="zh-CN" dirty="0"/>
          </a:p>
          <a:p>
            <a:pPr marL="285750" indent="-285750">
              <a:lnSpc>
                <a:spcPct val="150000"/>
              </a:lnSpc>
              <a:buFont typeface="Arial" panose="020B0604020202090204" pitchFamily="34" charset="0"/>
              <a:buChar char="•"/>
            </a:pPr>
            <a:r>
              <a:rPr lang="zh-CN" altLang="en-US" dirty="0"/>
              <a:t>本模板的视觉设计参考了“</a:t>
            </a:r>
            <a:r>
              <a:rPr lang="zh-CN" altLang="en-US" dirty="0">
                <a:hlinkClick r:id="rId5"/>
              </a:rPr>
              <a:t>东南大学视觉识别系统</a:t>
            </a:r>
            <a:r>
              <a:rPr lang="zh-CN" altLang="en-US" dirty="0"/>
              <a:t>”。</a:t>
            </a:r>
            <a:endParaRPr lang="en-US" altLang="zh-CN" dirty="0"/>
          </a:p>
          <a:p>
            <a:pPr marL="285750" indent="-285750">
              <a:lnSpc>
                <a:spcPct val="150000"/>
              </a:lnSpc>
              <a:buFont typeface="Arial" panose="020B0604020202090204" pitchFamily="34" charset="0"/>
              <a:buChar char="•"/>
            </a:pPr>
            <a:r>
              <a:rPr lang="zh-CN" altLang="en-US" dirty="0"/>
              <a:t>人物介绍页头像素材来自 </a:t>
            </a:r>
            <a:r>
              <a:rPr lang="zh-CN" altLang="en-US" dirty="0">
                <a:hlinkClick r:id="rId6"/>
              </a:rPr>
              <a:t>小肥柴</a:t>
            </a:r>
            <a:r>
              <a:rPr lang="zh-CN" altLang="en-US" dirty="0"/>
              <a:t>。</a:t>
            </a:r>
            <a:endParaRPr lang="en-US" altLang="zh-CN" dirty="0"/>
          </a:p>
          <a:p>
            <a:pPr marL="285750" indent="-285750">
              <a:lnSpc>
                <a:spcPct val="150000"/>
              </a:lnSpc>
              <a:buFont typeface="Arial" panose="020B0604020202090204" pitchFamily="34" charset="0"/>
              <a:buChar char="•"/>
            </a:pPr>
            <a:endParaRPr lang="en-US" altLang="zh-CN" sz="800" dirty="0"/>
          </a:p>
          <a:p>
            <a:pPr marL="285750" indent="-285750">
              <a:lnSpc>
                <a:spcPct val="150000"/>
              </a:lnSpc>
              <a:buFont typeface="Arial" panose="020B0604020202090204" pitchFamily="34" charset="0"/>
              <a:buChar char="•"/>
            </a:pPr>
            <a:r>
              <a:rPr lang="zh-CN" altLang="en-US" dirty="0"/>
              <a:t>本模板力求简洁，布局合理，主次分明。以学术风为设计理念，适用于学术报告与论文答辩等相关应用场景。模板未使用任何动画效果。</a:t>
            </a:r>
            <a:endParaRPr lang="en-US" altLang="zh-CN" dirty="0"/>
          </a:p>
          <a:p>
            <a:pPr marL="285750" indent="-285750">
              <a:lnSpc>
                <a:spcPct val="150000"/>
              </a:lnSpc>
              <a:buFont typeface="Arial" panose="020B0604020202090204" pitchFamily="34" charset="0"/>
              <a:buChar char="•"/>
            </a:pPr>
            <a:r>
              <a:rPr lang="zh-CN" altLang="en-US" dirty="0"/>
              <a:t>您仅可以以个人非商业用途使用本</a:t>
            </a:r>
            <a:r>
              <a:rPr lang="en-US" altLang="zh-CN" dirty="0"/>
              <a:t>PPT</a:t>
            </a:r>
            <a:r>
              <a:rPr lang="zh-CN" altLang="en-US" dirty="0"/>
              <a:t>模板，不可将信息内容的全部或部分用以出售，或以出租、出借、转让、分销、发布等其他任何方式供其他人使用。</a:t>
            </a:r>
            <a:endParaRPr lang="en-US" altLang="zh-CN" dirty="0"/>
          </a:p>
          <a:p>
            <a:pPr marL="285750" indent="-285750">
              <a:lnSpc>
                <a:spcPct val="150000"/>
              </a:lnSpc>
              <a:buFont typeface="Arial" panose="020B0604020202090204" pitchFamily="34" charset="0"/>
              <a:buChar char="•"/>
            </a:pPr>
            <a:endParaRPr lang="en-US" altLang="zh-CN" sz="800" dirty="0"/>
          </a:p>
          <a:p>
            <a:pPr marL="285750" indent="-285750">
              <a:lnSpc>
                <a:spcPct val="150000"/>
              </a:lnSpc>
              <a:buFont typeface="Arial" panose="020B0604020202090204" pitchFamily="34" charset="0"/>
              <a:buChar char="•"/>
            </a:pPr>
            <a:r>
              <a:rPr lang="zh-CN" altLang="en-US" dirty="0"/>
              <a:t>欢迎 </a:t>
            </a:r>
            <a:r>
              <a:rPr lang="zh-CN" altLang="en-US" dirty="0">
                <a:hlinkClick r:id="rId7"/>
              </a:rPr>
              <a:t>持续关注东南大学止于至善学术风</a:t>
            </a:r>
            <a:r>
              <a:rPr lang="en-US" altLang="zh-CN" dirty="0">
                <a:hlinkClick r:id="rId7"/>
              </a:rPr>
              <a:t> PPT </a:t>
            </a:r>
            <a:r>
              <a:rPr lang="zh-CN" altLang="en-US" dirty="0">
                <a:hlinkClick r:id="rId7"/>
              </a:rPr>
              <a:t>模板</a:t>
            </a:r>
            <a:r>
              <a:rPr lang="zh-CN" altLang="en-US" dirty="0"/>
              <a:t> （</a:t>
            </a:r>
            <a:r>
              <a:rPr lang="en-US" altLang="zh-CN" sz="1200" b="0" i="0" kern="1200" dirty="0">
                <a:solidFill>
                  <a:schemeClr val="tx1"/>
                </a:solidFill>
                <a:effectLst/>
                <a:latin typeface="+mn-lt"/>
                <a:ea typeface="+mn-ea"/>
                <a:cs typeface="+mn-cs"/>
              </a:rPr>
              <a:t>https://</a:t>
            </a:r>
            <a:r>
              <a:rPr lang="en-US" altLang="zh-CN" sz="1200" b="0" i="0" kern="1200" dirty="0" err="1">
                <a:solidFill>
                  <a:schemeClr val="tx1"/>
                </a:solidFill>
                <a:effectLst/>
                <a:latin typeface="+mn-lt"/>
                <a:ea typeface="+mn-ea"/>
                <a:cs typeface="+mn-cs"/>
              </a:rPr>
              <a:t>zhuanlan.zhihu.com</a:t>
            </a:r>
            <a:r>
              <a:rPr lang="en-US" altLang="zh-CN" sz="1200" b="0" i="0" kern="1200" dirty="0">
                <a:solidFill>
                  <a:schemeClr val="tx1"/>
                </a:solidFill>
                <a:effectLst/>
                <a:latin typeface="+mn-lt"/>
                <a:ea typeface="+mn-ea"/>
                <a:cs typeface="+mn-cs"/>
              </a:rPr>
              <a:t>/p/335298500</a:t>
            </a:r>
            <a:r>
              <a:rPr lang="zh-CN" altLang="en-US" dirty="0"/>
              <a:t>）后续的功能优化及多语言更新版本。</a:t>
            </a:r>
            <a:endParaRPr lang="en-US" altLang="zh-CN" dirty="0"/>
          </a:p>
          <a:p>
            <a:pPr marL="285750" indent="-285750">
              <a:lnSpc>
                <a:spcPct val="150000"/>
              </a:lnSpc>
              <a:buFont typeface="Arial" panose="020B0604020202090204" pitchFamily="34" charset="0"/>
              <a:buChar char="•"/>
            </a:pPr>
            <a:r>
              <a:rPr lang="zh-CN" altLang="en-US" dirty="0"/>
              <a:t>最后，祝汇报顺利，马到成功！</a:t>
            </a:r>
            <a:endParaRPr lang="en-US" altLang="zh-CN" dirty="0"/>
          </a:p>
          <a:p>
            <a:pPr marL="285750" indent="-285750">
              <a:lnSpc>
                <a:spcPct val="150000"/>
              </a:lnSpc>
              <a:buFont typeface="Arial" panose="020B0604020202090204" pitchFamily="34" charset="0"/>
              <a:buChar char="•"/>
            </a:pPr>
            <a:endParaRPr lang="en-US" altLang="zh-CN" dirty="0"/>
          </a:p>
          <a:p>
            <a:pPr marL="285750" marR="0" lvl="0" indent="-285750" algn="l" defTabSz="914400" rtl="0" eaLnBrk="1" fontAlgn="auto" latinLnBrk="0" hangingPunct="1">
              <a:lnSpc>
                <a:spcPct val="150000"/>
              </a:lnSpc>
              <a:spcBef>
                <a:spcPts val="0"/>
              </a:spcBef>
              <a:spcAft>
                <a:spcPts val="0"/>
              </a:spcAft>
              <a:buClrTx/>
              <a:buSzTx/>
              <a:buFont typeface="Arial" panose="020B0604020202090204" pitchFamily="34" charset="0"/>
              <a:buChar char="•"/>
              <a:defRPr/>
            </a:pPr>
            <a:r>
              <a:rPr kumimoji="1" lang="en-US" altLang="zh-CN" dirty="0">
                <a:latin typeface="+mn-ea"/>
                <a:cs typeface="Arial" panose="020B0604020202090204" pitchFamily="34" charset="0"/>
              </a:rPr>
              <a:t>Version:</a:t>
            </a:r>
            <a:r>
              <a:rPr kumimoji="1" lang="zh-CN" altLang="en-US" dirty="0">
                <a:latin typeface="+mn-ea"/>
                <a:cs typeface="Arial" panose="020B0604020202090204" pitchFamily="34" charset="0"/>
              </a:rPr>
              <a:t> </a:t>
            </a:r>
            <a:r>
              <a:rPr kumimoji="1" lang="en-US" altLang="zh-CN" dirty="0">
                <a:latin typeface="+mn-ea"/>
                <a:cs typeface="Arial" panose="020B0604020202090204" pitchFamily="34" charset="0"/>
              </a:rPr>
              <a:t>(2021) v1.5-en.</a:t>
            </a:r>
            <a:endParaRPr kumimoji="1" lang="zh-CN" altLang="en-US" dirty="0">
              <a:latin typeface="+mn-ea"/>
              <a:cs typeface="Arial" panose="020B0604020202090204" pitchFamily="34" charset="0"/>
            </a:endParaRPr>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0A31E6-CBE9-40EA-A2F4-8D17CCD5DDD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1">
    <p:bg>
      <p:bgPr>
        <a:solidFill>
          <a:schemeClr val="bg1"/>
        </a:solidFill>
        <a:effectLst/>
      </p:bgPr>
    </p:bg>
    <p:spTree>
      <p:nvGrpSpPr>
        <p:cNvPr id="1" name=""/>
        <p:cNvGrpSpPr/>
        <p:nvPr/>
      </p:nvGrpSpPr>
      <p:grpSpPr>
        <a:xfrm>
          <a:off x="0" y="0"/>
          <a:ext cx="0" cy="0"/>
          <a:chOff x="0" y="0"/>
          <a:chExt cx="0" cy="0"/>
        </a:xfrm>
      </p:grpSpPr>
      <p:sp>
        <p:nvSpPr>
          <p:cNvPr id="47" name="箭头: 五边形 46"/>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accent6"/>
              </a:solidFill>
              <a:latin typeface="Helvetica Regular" pitchFamily="2" charset="0"/>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142" y="2263721"/>
            <a:ext cx="2330560" cy="23305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转场-长标题">
    <p:spTree>
      <p:nvGrpSpPr>
        <p:cNvPr id="1" name=""/>
        <p:cNvGrpSpPr/>
        <p:nvPr/>
      </p:nvGrpSpPr>
      <p:grpSpPr>
        <a:xfrm>
          <a:off x="0" y="0"/>
          <a:ext cx="0" cy="0"/>
          <a:chOff x="0" y="0"/>
          <a:chExt cx="0" cy="0"/>
        </a:xfrm>
      </p:grpSpPr>
      <p:sp>
        <p:nvSpPr>
          <p:cNvPr id="7" name="箭头: 五边形 6"/>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5" name="箭头: 五边形 24"/>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6" name="箭头: 五边形 25"/>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7" name="箭头: 五边形 26"/>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p:cNvSpPr/>
          <p:nvPr/>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pic>
        <p:nvPicPr>
          <p:cNvPr id="6" name="图片 5"/>
          <p:cNvPicPr>
            <a:picLocks noChangeAspect="1"/>
          </p:cNvPicPr>
          <p:nvPr userDrawn="1"/>
        </p:nvPicPr>
        <p:blipFill>
          <a:blip r:embed="rId2"/>
          <a:stretch>
            <a:fillRect/>
          </a:stretch>
        </p:blipFill>
        <p:spPr>
          <a:xfrm>
            <a:off x="744128" y="6420492"/>
            <a:ext cx="958362" cy="236837"/>
          </a:xfrm>
          <a:prstGeom prst="rect">
            <a:avLst/>
          </a:prstGeom>
        </p:spPr>
      </p:pic>
      <p:pic>
        <p:nvPicPr>
          <p:cNvPr id="11" name="图片 10"/>
          <p:cNvPicPr>
            <a:picLocks noChangeAspect="1"/>
          </p:cNvPicPr>
          <p:nvPr userDrawn="1"/>
        </p:nvPicPr>
        <p:blipFill>
          <a:blip r:embed="rId3"/>
          <a:stretch>
            <a:fillRect/>
          </a:stretch>
        </p:blipFill>
        <p:spPr>
          <a:xfrm>
            <a:off x="9966201" y="381027"/>
            <a:ext cx="1552699" cy="494974"/>
          </a:xfrm>
          <a:prstGeom prst="rect">
            <a:avLst/>
          </a:prstGeom>
        </p:spPr>
      </p:pic>
      <p:sp>
        <p:nvSpPr>
          <p:cNvPr id="8" name="标题 1"/>
          <p:cNvSpPr>
            <a:spLocks noGrp="1"/>
          </p:cNvSpPr>
          <p:nvPr>
            <p:ph type="title" hasCustomPrompt="1"/>
          </p:nvPr>
        </p:nvSpPr>
        <p:spPr>
          <a:xfrm>
            <a:off x="1091255" y="237834"/>
            <a:ext cx="8168208" cy="790865"/>
          </a:xfrm>
        </p:spPr>
        <p:txBody>
          <a:bodyPr wrap="square" lIns="0" tIns="0" rIns="0" bIns="0">
            <a:normAutofit/>
          </a:bodyPr>
          <a:lstStyle>
            <a:lvl1pPr>
              <a:defRPr sz="3600" b="1" i="0">
                <a:solidFill>
                  <a:schemeClr val="accent1"/>
                </a:solidFill>
                <a:latin typeface="Helvetica" pitchFamily="2" charset="0"/>
                <a:cs typeface="Arial" panose="020B0604020202090204" pitchFamily="34"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sp>
        <p:nvSpPr>
          <p:cNvPr id="13" name="日期占位符 12"/>
          <p:cNvSpPr>
            <a:spLocks noGrp="1"/>
          </p:cNvSpPr>
          <p:nvPr>
            <p:ph type="dt" sz="half" idx="10"/>
          </p:nvPr>
        </p:nvSpPr>
        <p:spPr/>
        <p:txBody>
          <a:bodyPr/>
          <a:lstStyle/>
          <a:p>
            <a:endParaRPr lang="zh-CN" altLang="en-US"/>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lvl1pPr>
              <a:defRPr>
                <a:solidFill>
                  <a:schemeClr val="tx1"/>
                </a:solidFill>
              </a:defRPr>
            </a:lvl1pPr>
          </a:lstStyle>
          <a:p>
            <a:fld id="{2515AB8F-1C56-49E9-90C8-78D22B0C1B97}" type="slidenum">
              <a:rPr lang="zh-CN" altLang="en-US" smtClean="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横向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fld>
            <a:endParaRPr lang="zh-CN" altLang="en-US" dirty="0"/>
          </a:p>
        </p:txBody>
      </p:sp>
      <p:sp>
        <p:nvSpPr>
          <p:cNvPr id="91" name="图片占位符 90"/>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p:cNvPicPr>
            <a:picLocks noChangeAspect="1"/>
          </p:cNvPicPr>
          <p:nvPr userDrawn="1"/>
        </p:nvPicPr>
        <p:blipFill>
          <a:blip r:embed="rId3"/>
          <a:stretch>
            <a:fillRect/>
          </a:stretch>
        </p:blipFill>
        <p:spPr>
          <a:xfrm>
            <a:off x="9966201" y="381027"/>
            <a:ext cx="1552699" cy="49497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fld>
            <a:endParaRPr lang="zh-CN" altLang="en-US" dirty="0"/>
          </a:p>
        </p:txBody>
      </p:sp>
      <p:sp>
        <p:nvSpPr>
          <p:cNvPr id="90" name="图片占位符 6"/>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p:cNvPicPr>
            <a:picLocks noChangeAspect="1"/>
          </p:cNvPicPr>
          <p:nvPr userDrawn="1"/>
        </p:nvPicPr>
        <p:blipFill>
          <a:blip r:embed="rId3"/>
          <a:stretch>
            <a:fillRect/>
          </a:stretch>
        </p:blipFill>
        <p:spPr>
          <a:xfrm>
            <a:off x="9966201" y="381027"/>
            <a:ext cx="1552699" cy="49497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图片-圆形">
    <p:spTree>
      <p:nvGrpSpPr>
        <p:cNvPr id="1" name=""/>
        <p:cNvGrpSpPr/>
        <p:nvPr/>
      </p:nvGrpSpPr>
      <p:grpSpPr>
        <a:xfrm>
          <a:off x="0" y="0"/>
          <a:ext cx="0" cy="0"/>
          <a:chOff x="0" y="0"/>
          <a:chExt cx="0" cy="0"/>
        </a:xfrm>
      </p:grpSpPr>
      <p:sp>
        <p:nvSpPr>
          <p:cNvPr id="93" name="任意多边形: 形状 92"/>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0" i="0" dirty="0">
              <a:latin typeface="Helvetica Regular" pitchFamily="2" charset="0"/>
              <a:cs typeface="+mn-ea"/>
              <a:sym typeface="+mn-lt"/>
            </a:endParaRPr>
          </a:p>
        </p:txBody>
      </p:sp>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fld>
            <a:endParaRPr lang="zh-CN" altLang="en-US" dirty="0"/>
          </a:p>
        </p:txBody>
      </p:sp>
      <p:sp>
        <p:nvSpPr>
          <p:cNvPr id="91" name="任意多边形: 形状 90"/>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图片占位符 91"/>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4" name="图片 93"/>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p:cNvPicPr>
            <a:picLocks noChangeAspect="1"/>
          </p:cNvPicPr>
          <p:nvPr userDrawn="1"/>
        </p:nvPicPr>
        <p:blipFill>
          <a:blip r:embed="rId3"/>
          <a:stretch>
            <a:fillRect/>
          </a:stretch>
        </p:blipFill>
        <p:spPr>
          <a:xfrm>
            <a:off x="9966201" y="381027"/>
            <a:ext cx="1552699" cy="49497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fld>
            <a:endParaRPr lang="zh-CN" altLang="en-US" dirty="0"/>
          </a:p>
        </p:txBody>
      </p:sp>
      <p:sp>
        <p:nvSpPr>
          <p:cNvPr id="90" name="图片占位符 6"/>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3" name="标题 1"/>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4" name="图片 93"/>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p:cNvPicPr>
            <a:picLocks noChangeAspect="1"/>
          </p:cNvPicPr>
          <p:nvPr userDrawn="1"/>
        </p:nvPicPr>
        <p:blipFill>
          <a:blip r:embed="rId3"/>
          <a:stretch>
            <a:fillRect/>
          </a:stretch>
        </p:blipFill>
        <p:spPr>
          <a:xfrm>
            <a:off x="9966201" y="381027"/>
            <a:ext cx="1552699" cy="49497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fld>
            <a:endParaRPr lang="zh-CN" altLang="en-US" dirty="0"/>
          </a:p>
        </p:txBody>
      </p:sp>
      <p:sp>
        <p:nvSpPr>
          <p:cNvPr id="91" name="图片占位符 90"/>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p:cNvPicPr>
            <a:picLocks noChangeAspect="1"/>
          </p:cNvPicPr>
          <p:nvPr userDrawn="1"/>
        </p:nvPicPr>
        <p:blipFill>
          <a:blip r:embed="rId3"/>
          <a:stretch>
            <a:fillRect/>
          </a:stretch>
        </p:blipFill>
        <p:spPr>
          <a:xfrm>
            <a:off x="9966201" y="381027"/>
            <a:ext cx="1552699" cy="49497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页 幻灯片">
    <p:bg>
      <p:bgPr>
        <a:solidFill>
          <a:schemeClr val="bg1"/>
        </a:solidFill>
        <a:effectLst/>
      </p:bgPr>
    </p:bg>
    <p:spTree>
      <p:nvGrpSpPr>
        <p:cNvPr id="1" name=""/>
        <p:cNvGrpSpPr/>
        <p:nvPr/>
      </p:nvGrpSpPr>
      <p:grpSpPr>
        <a:xfrm>
          <a:off x="0" y="0"/>
          <a:ext cx="0" cy="0"/>
          <a:chOff x="0" y="0"/>
          <a:chExt cx="0" cy="0"/>
        </a:xfrm>
      </p:grpSpPr>
      <p:sp>
        <p:nvSpPr>
          <p:cNvPr id="7" name="文本占位符 6"/>
          <p:cNvSpPr>
            <a:spLocks noGrp="1"/>
          </p:cNvSpPr>
          <p:nvPr>
            <p:ph type="body" sz="quarter" idx="10" hasCustomPrompt="1"/>
          </p:nvPr>
        </p:nvSpPr>
        <p:spPr>
          <a:xfrm>
            <a:off x="3735420" y="2971800"/>
            <a:ext cx="7783479" cy="914400"/>
          </a:xfrm>
        </p:spPr>
        <p:txBody>
          <a:bodyPr anchor="ctr" anchorCtr="0">
            <a:normAutofit/>
          </a:bodyPr>
          <a:lstStyle>
            <a:lvl1pPr marL="0" indent="0" algn="ctr">
              <a:buNone/>
              <a:defRPr sz="5400" b="1">
                <a:solidFill>
                  <a:schemeClr val="accent1"/>
                </a:solidFill>
                <a:latin typeface="Helvetica" pitchFamily="2" charset="0"/>
              </a:defRPr>
            </a:lvl1pPr>
          </a:lstStyle>
          <a:p>
            <a:pPr lvl="0"/>
            <a:r>
              <a:rPr lang="en-US" altLang="zh-CN" dirty="0"/>
              <a:t>Here</a:t>
            </a:r>
            <a:r>
              <a:rPr lang="zh-CN" altLang="en-US" dirty="0"/>
              <a:t> </a:t>
            </a:r>
            <a:r>
              <a:rPr lang="en-US" altLang="zh-CN" dirty="0"/>
              <a:t>is</a:t>
            </a:r>
            <a:r>
              <a:rPr lang="zh-CN" altLang="en-US" dirty="0"/>
              <a:t> </a:t>
            </a:r>
            <a:r>
              <a:rPr lang="en-US" altLang="zh-CN" dirty="0"/>
              <a:t>text</a:t>
            </a:r>
            <a:r>
              <a:rPr lang="zh-CN" altLang="en-US" dirty="0"/>
              <a:t> </a:t>
            </a:r>
            <a:endParaRPr lang="en-US" altLang="zh-CN" dirty="0"/>
          </a:p>
          <a:p>
            <a:pPr lvl="0"/>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sp>
        <p:nvSpPr>
          <p:cNvPr id="6" name="箭头: 五边形 5"/>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8" name="箭头: 五边形 7"/>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5" name="箭头: 五边形 4"/>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6" name="椭圆 5"/>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cs typeface="+mn-ea"/>
              <a:sym typeface="+mn-lt"/>
            </a:endParaRPr>
          </a:p>
        </p:txBody>
      </p:sp>
      <p:sp>
        <p:nvSpPr>
          <p:cNvPr id="7" name="椭圆 6"/>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bg>
      <p:bgPr>
        <a:solidFill>
          <a:schemeClr val="bg1"/>
        </a:solidFill>
        <a:effectLst/>
      </p:bgPr>
    </p:bg>
    <p:spTree>
      <p:nvGrpSpPr>
        <p:cNvPr id="1" name=""/>
        <p:cNvGrpSpPr/>
        <p:nvPr/>
      </p:nvGrpSpPr>
      <p:grpSpPr>
        <a:xfrm>
          <a:off x="0" y="0"/>
          <a:ext cx="0" cy="0"/>
          <a:chOff x="0" y="0"/>
          <a:chExt cx="0" cy="0"/>
        </a:xfrm>
      </p:grpSpPr>
      <p:sp>
        <p:nvSpPr>
          <p:cNvPr id="85" name="任意多边形: 形状 84"/>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bg1"/>
              </a:solidFill>
              <a:latin typeface="Helvetica Regular" pitchFamily="2" charset="0"/>
              <a:cs typeface="+mn-ea"/>
              <a:sym typeface="+mn-lt"/>
            </a:endParaRPr>
          </a:p>
        </p:txBody>
      </p:sp>
      <p:sp>
        <p:nvSpPr>
          <p:cNvPr id="86" name="文本框 85"/>
          <p:cNvSpPr txBox="1"/>
          <p:nvPr userDrawn="1"/>
        </p:nvSpPr>
        <p:spPr>
          <a:xfrm>
            <a:off x="4781377" y="483991"/>
            <a:ext cx="2629246" cy="908262"/>
          </a:xfrm>
          <a:prstGeom prst="rect">
            <a:avLst/>
          </a:prstGeom>
          <a:noFill/>
        </p:spPr>
        <p:txBody>
          <a:bodyPr wrap="none" rtlCol="0">
            <a:spAutoFit/>
          </a:bodyPr>
          <a:lstStyle/>
          <a:p>
            <a:pPr>
              <a:lnSpc>
                <a:spcPct val="130000"/>
              </a:lnSpc>
            </a:pPr>
            <a:r>
              <a:rPr lang="en-US" altLang="zh-CN" sz="4400" b="1" i="0" dirty="0">
                <a:solidFill>
                  <a:schemeClr val="bg1"/>
                </a:solidFill>
                <a:latin typeface="Helvetica" pitchFamily="2" charset="0"/>
                <a:cs typeface="Arial" panose="020B0604020202090204" pitchFamily="34" charset="0"/>
                <a:sym typeface="+mn-lt"/>
              </a:rPr>
              <a:t>Contents</a:t>
            </a:r>
            <a:endParaRPr lang="zh-CN" altLang="en-US" sz="4400" b="1" i="0" dirty="0">
              <a:solidFill>
                <a:schemeClr val="bg1"/>
              </a:solidFill>
              <a:latin typeface="Helvetica" pitchFamily="2" charset="0"/>
              <a:cs typeface="Arial" panose="020B0604020202090204" pitchFamily="34" charset="0"/>
              <a:sym typeface="+mn-lt"/>
            </a:endParaRPr>
          </a:p>
        </p:txBody>
      </p:sp>
      <p:sp>
        <p:nvSpPr>
          <p:cNvPr id="87" name="任意多边形: 形状 86"/>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bg1"/>
              </a:solidFill>
              <a:latin typeface="Helvetica Regular" pitchFamily="2" charset="0"/>
              <a:cs typeface="+mn-ea"/>
              <a:sym typeface="+mn-lt"/>
            </a:endParaRPr>
          </a:p>
        </p:txBody>
      </p:sp>
      <p:pic>
        <p:nvPicPr>
          <p:cNvPr id="89" name="图片 88"/>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3428999" y="0"/>
            <a:ext cx="6858000" cy="6858000"/>
          </a:xfrm>
          <a:prstGeom prst="rect">
            <a:avLst/>
          </a:prstGeom>
        </p:spPr>
      </p:pic>
      <p:pic>
        <p:nvPicPr>
          <p:cNvPr id="90" name="图片 89"/>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8763000" y="0"/>
            <a:ext cx="6858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短标题1">
    <p:spTree>
      <p:nvGrpSpPr>
        <p:cNvPr id="1" name=""/>
        <p:cNvGrpSpPr/>
        <p:nvPr/>
      </p:nvGrpSpPr>
      <p:grpSpPr>
        <a:xfrm>
          <a:off x="0" y="0"/>
          <a:ext cx="0" cy="0"/>
          <a:chOff x="0" y="0"/>
          <a:chExt cx="0" cy="0"/>
        </a:xfrm>
      </p:grpSpPr>
      <p:sp>
        <p:nvSpPr>
          <p:cNvPr id="6" name="椭圆 5"/>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itchFamily="2" charset="0"/>
            </a:endParaRPr>
          </a:p>
        </p:txBody>
      </p:sp>
      <p:sp>
        <p:nvSpPr>
          <p:cNvPr id="7" name="文本框 6"/>
          <p:cNvSpPr txBox="1"/>
          <p:nvPr userDrawn="1"/>
        </p:nvSpPr>
        <p:spPr>
          <a:xfrm>
            <a:off x="5093161" y="3044279"/>
            <a:ext cx="2068195" cy="769441"/>
          </a:xfrm>
          <a:prstGeom prst="rect">
            <a:avLst/>
          </a:prstGeom>
          <a:noFill/>
        </p:spPr>
        <p:txBody>
          <a:bodyPr wrap="none" rtlCol="0">
            <a:spAutoFit/>
          </a:bodyPr>
          <a:lstStyle/>
          <a:p>
            <a:pPr algn="ctr"/>
            <a:r>
              <a:rPr lang="en-US" altLang="zh-CN" sz="4400" b="1" i="0" dirty="0">
                <a:solidFill>
                  <a:schemeClr val="bg1"/>
                </a:solidFill>
                <a:latin typeface="Helvetica" pitchFamily="2" charset="0"/>
                <a:cs typeface="Arial" panose="020B0604020202090204" pitchFamily="34" charset="0"/>
              </a:rPr>
              <a:t>Part 01</a:t>
            </a:r>
            <a:endParaRPr lang="zh-CN" altLang="en-US" sz="4400" b="1" i="0" dirty="0">
              <a:solidFill>
                <a:schemeClr val="bg1"/>
              </a:solidFill>
              <a:latin typeface="Helvetica" pitchFamily="2" charset="0"/>
              <a:cs typeface="Arial" panose="020B0604020202090204"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1" name="椭圆 10"/>
          <p:cNvSpPr/>
          <p:nvPr userDrawn="1"/>
        </p:nvSpPr>
        <p:spPr>
          <a:xfrm>
            <a:off x="9613900" y="5273613"/>
            <a:ext cx="764381" cy="7643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2" name="椭圆 11"/>
          <p:cNvSpPr/>
          <p:nvPr userDrawn="1"/>
        </p:nvSpPr>
        <p:spPr>
          <a:xfrm>
            <a:off x="2209800" y="6134100"/>
            <a:ext cx="1130300" cy="11303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3" name="椭圆 12"/>
          <p:cNvSpPr/>
          <p:nvPr userDrawn="1"/>
        </p:nvSpPr>
        <p:spPr>
          <a:xfrm>
            <a:off x="10818188" y="-911691"/>
            <a:ext cx="2092326" cy="209232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4" name="椭圆 13"/>
          <p:cNvSpPr/>
          <p:nvPr userDrawn="1"/>
        </p:nvSpPr>
        <p:spPr>
          <a:xfrm>
            <a:off x="-1048048" y="-250249"/>
            <a:ext cx="2861767" cy="286176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7" name="文本占位符 16"/>
          <p:cNvSpPr>
            <a:spLocks noGrp="1"/>
          </p:cNvSpPr>
          <p:nvPr>
            <p:ph type="body" sz="quarter" idx="10" hasCustomPrompt="1"/>
          </p:nvPr>
        </p:nvSpPr>
        <p:spPr>
          <a:xfrm>
            <a:off x="4098000" y="3951320"/>
            <a:ext cx="3996000" cy="914400"/>
          </a:xfrm>
        </p:spPr>
        <p:txBody>
          <a:bodyPr anchor="ctr" anchorCtr="0">
            <a:normAutofit/>
          </a:bodyPr>
          <a:lstStyle>
            <a:lvl1pPr marL="0" indent="0" algn="ctr">
              <a:buNone/>
              <a:defRPr sz="3200" b="1">
                <a:solidFill>
                  <a:schemeClr val="bg1"/>
                </a:solidFill>
                <a:latin typeface="Helvetica" pitchFamily="2" charset="0"/>
              </a:defRPr>
            </a:lvl1pPr>
          </a:lstStyle>
          <a:p>
            <a:pPr lvl="0"/>
            <a:r>
              <a:rPr lang="en-US" altLang="zh-CN" dirty="0"/>
              <a:t>Edit Here</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短标题2">
    <p:spTree>
      <p:nvGrpSpPr>
        <p:cNvPr id="1" name=""/>
        <p:cNvGrpSpPr/>
        <p:nvPr/>
      </p:nvGrpSpPr>
      <p:grpSpPr>
        <a:xfrm>
          <a:off x="0" y="0"/>
          <a:ext cx="0" cy="0"/>
          <a:chOff x="0" y="0"/>
          <a:chExt cx="0" cy="0"/>
        </a:xfrm>
      </p:grpSpPr>
      <p:sp>
        <p:nvSpPr>
          <p:cNvPr id="6" name="等腰三角形 5"/>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文本框 6"/>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90204" pitchFamily="34" charset="0"/>
              </a:rPr>
              <a:t>Part 02</a:t>
            </a:r>
            <a:endParaRPr lang="zh-CN" altLang="en-US" sz="4400" b="1" i="0" dirty="0">
              <a:solidFill>
                <a:schemeClr val="bg1"/>
              </a:solidFill>
              <a:latin typeface="Helvetica" pitchFamily="2" charset="0"/>
              <a:cs typeface="Arial" panose="020B0604020202090204"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0" name="等腰三角形 9"/>
          <p:cNvSpPr/>
          <p:nvPr userDrawn="1"/>
        </p:nvSpPr>
        <p:spPr>
          <a:xfrm rot="10800000">
            <a:off x="1390650" y="6496115"/>
            <a:ext cx="1493560" cy="146037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等腰三角形 10"/>
          <p:cNvSpPr/>
          <p:nvPr userDrawn="1"/>
        </p:nvSpPr>
        <p:spPr>
          <a:xfrm>
            <a:off x="11153775" y="1013971"/>
            <a:ext cx="2076450" cy="203030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等腰三角形 11"/>
          <p:cNvSpPr/>
          <p:nvPr userDrawn="1"/>
        </p:nvSpPr>
        <p:spPr>
          <a:xfrm rot="10800000">
            <a:off x="-414337" y="-187450"/>
            <a:ext cx="2386788" cy="2333749"/>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等腰三角形 12"/>
          <p:cNvSpPr/>
          <p:nvPr userDrawn="1"/>
        </p:nvSpPr>
        <p:spPr>
          <a:xfrm rot="5400000">
            <a:off x="9449232" y="5270665"/>
            <a:ext cx="883117" cy="86349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8" name="文本占位符 17"/>
          <p:cNvSpPr>
            <a:spLocks noGrp="1"/>
          </p:cNvSpPr>
          <p:nvPr>
            <p:ph type="body" sz="quarter" idx="11" hasCustomPrompt="1"/>
          </p:nvPr>
        </p:nvSpPr>
        <p:spPr>
          <a:xfrm>
            <a:off x="4098000" y="3959372"/>
            <a:ext cx="3996000" cy="914400"/>
          </a:xfrm>
        </p:spPr>
        <p:txBody>
          <a:bodyPr anchor="ctr" anchorCtr="0"/>
          <a:lstStyle>
            <a:lvl1pPr marL="0" indent="0" algn="ctr">
              <a:buNone/>
              <a:defRPr b="1">
                <a:solidFill>
                  <a:schemeClr val="bg1"/>
                </a:solidFill>
                <a:latin typeface="Helvetica" pitchFamily="2" charset="0"/>
              </a:defRPr>
            </a:lvl1pPr>
            <a:lvl3pPr marL="914400" indent="0">
              <a:buNone/>
              <a:defRPr/>
            </a:lvl3pPr>
          </a:lstStyle>
          <a:p>
            <a:pPr lvl="0"/>
            <a:r>
              <a:rPr lang="en-US" altLang="zh-CN" dirty="0"/>
              <a:t>Edit Here</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短标题3">
    <p:spTree>
      <p:nvGrpSpPr>
        <p:cNvPr id="1" name=""/>
        <p:cNvGrpSpPr/>
        <p:nvPr/>
      </p:nvGrpSpPr>
      <p:grpSpPr>
        <a:xfrm>
          <a:off x="0" y="0"/>
          <a:ext cx="0" cy="0"/>
          <a:chOff x="0" y="0"/>
          <a:chExt cx="0" cy="0"/>
        </a:xfrm>
      </p:grpSpPr>
      <p:sp>
        <p:nvSpPr>
          <p:cNvPr id="6" name="矩形 5"/>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矩形 6"/>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90204" pitchFamily="34" charset="0"/>
              </a:rPr>
              <a:t>Part 03</a:t>
            </a:r>
            <a:endParaRPr lang="zh-CN" altLang="en-US" sz="4400" b="1" i="0" dirty="0">
              <a:solidFill>
                <a:schemeClr val="bg1"/>
              </a:solidFill>
              <a:latin typeface="Helvetica" pitchFamily="2" charset="0"/>
              <a:cs typeface="Arial" panose="020B0604020202090204"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rot="18893364">
            <a:off x="-897505" y="-513190"/>
            <a:ext cx="2663805" cy="2663805"/>
          </a:xfrm>
          <a:prstGeom prst="rect">
            <a:avLst/>
          </a:prstGeom>
          <a:solidFill>
            <a:srgbClr val="A4A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矩形 10"/>
          <p:cNvSpPr/>
          <p:nvPr userDrawn="1"/>
        </p:nvSpPr>
        <p:spPr>
          <a:xfrm rot="18893364">
            <a:off x="725976" y="6497388"/>
            <a:ext cx="1300124" cy="1300124"/>
          </a:xfrm>
          <a:prstGeom prst="rect">
            <a:avLst/>
          </a:prstGeom>
          <a:solidFill>
            <a:srgbClr val="C3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矩形 11"/>
          <p:cNvSpPr/>
          <p:nvPr userDrawn="1"/>
        </p:nvSpPr>
        <p:spPr>
          <a:xfrm rot="18893364">
            <a:off x="11407699" y="1261300"/>
            <a:ext cx="1568601" cy="156860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矩形 12"/>
          <p:cNvSpPr/>
          <p:nvPr userDrawn="1"/>
        </p:nvSpPr>
        <p:spPr>
          <a:xfrm rot="18893364">
            <a:off x="9270159" y="5188596"/>
            <a:ext cx="861175" cy="861175"/>
          </a:xfrm>
          <a:prstGeom prst="rect">
            <a:avLst/>
          </a:prstGeom>
          <a:solidFill>
            <a:srgbClr val="858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p:cNvSpPr>
            <a:spLocks noGrp="1"/>
          </p:cNvSpPr>
          <p:nvPr userDrawn="1">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vl2pPr marL="457200" indent="0">
              <a:buNone/>
              <a:defRPr/>
            </a:lvl2pPr>
          </a:lstStyle>
          <a:p>
            <a:pPr lvl="0"/>
            <a:r>
              <a:rPr lang="en-US" altLang="zh-CN" dirty="0"/>
              <a:t>Edit Here</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短标题4">
    <p:spTree>
      <p:nvGrpSpPr>
        <p:cNvPr id="1" name=""/>
        <p:cNvGrpSpPr/>
        <p:nvPr/>
      </p:nvGrpSpPr>
      <p:grpSpPr>
        <a:xfrm>
          <a:off x="0" y="0"/>
          <a:ext cx="0" cy="0"/>
          <a:chOff x="0" y="0"/>
          <a:chExt cx="0" cy="0"/>
        </a:xfrm>
      </p:grpSpPr>
      <p:sp>
        <p:nvSpPr>
          <p:cNvPr id="6" name="五边形 5"/>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文本框 6"/>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90204" pitchFamily="34" charset="0"/>
              </a:rPr>
              <a:t>Part 04</a:t>
            </a:r>
            <a:endParaRPr lang="zh-CN" altLang="en-US" sz="4400" b="1" i="0" dirty="0">
              <a:solidFill>
                <a:schemeClr val="bg1"/>
              </a:solidFill>
              <a:latin typeface="Helvetica" pitchFamily="2" charset="0"/>
              <a:cs typeface="Arial" panose="020B0604020202090204"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0" name="五边形 9"/>
          <p:cNvSpPr>
            <a:spLocks noChangeAspect="1"/>
          </p:cNvSpPr>
          <p:nvPr userDrawn="1"/>
        </p:nvSpPr>
        <p:spPr>
          <a:xfrm rot="18978551">
            <a:off x="1199607" y="5189314"/>
            <a:ext cx="1114961" cy="1061868"/>
          </a:xfrm>
          <a:prstGeom prst="pent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五边形 10"/>
          <p:cNvSpPr>
            <a:spLocks noChangeAspect="1"/>
          </p:cNvSpPr>
          <p:nvPr userDrawn="1"/>
        </p:nvSpPr>
        <p:spPr>
          <a:xfrm>
            <a:off x="-1122630" y="516786"/>
            <a:ext cx="2245259" cy="2138343"/>
          </a:xfrm>
          <a:prstGeom prst="pent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五边形 11"/>
          <p:cNvSpPr>
            <a:spLocks noChangeAspect="1"/>
          </p:cNvSpPr>
          <p:nvPr userDrawn="1"/>
        </p:nvSpPr>
        <p:spPr>
          <a:xfrm rot="6589711">
            <a:off x="10153440" y="4944146"/>
            <a:ext cx="2774574" cy="2642453"/>
          </a:xfrm>
          <a:prstGeom prst="pentag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五边形 12"/>
          <p:cNvSpPr>
            <a:spLocks noChangeAspect="1"/>
          </p:cNvSpPr>
          <p:nvPr userDrawn="1"/>
        </p:nvSpPr>
        <p:spPr>
          <a:xfrm rot="10800000">
            <a:off x="9654125" y="-530934"/>
            <a:ext cx="1114961" cy="1061868"/>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p:cNvSpPr>
            <a:spLocks noGrp="1"/>
          </p:cNvSpPr>
          <p:nvPr>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短标题5">
    <p:spTree>
      <p:nvGrpSpPr>
        <p:cNvPr id="1" name=""/>
        <p:cNvGrpSpPr/>
        <p:nvPr/>
      </p:nvGrpSpPr>
      <p:grpSpPr>
        <a:xfrm>
          <a:off x="0" y="0"/>
          <a:ext cx="0" cy="0"/>
          <a:chOff x="0" y="0"/>
          <a:chExt cx="0" cy="0"/>
        </a:xfrm>
      </p:grpSpPr>
      <p:sp>
        <p:nvSpPr>
          <p:cNvPr id="6" name="六边形 5"/>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90204" pitchFamily="34" charset="0"/>
              </a:rPr>
              <a:t>Part 05</a:t>
            </a:r>
            <a:endParaRPr lang="zh-CN" altLang="en-US" sz="4400" b="1" i="0" dirty="0">
              <a:solidFill>
                <a:schemeClr val="bg1"/>
              </a:solidFill>
              <a:latin typeface="Helvetica" pitchFamily="2" charset="0"/>
              <a:cs typeface="Arial" panose="020B0604020202090204"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六边形 10"/>
          <p:cNvSpPr>
            <a:spLocks noChangeAspect="1"/>
          </p:cNvSpPr>
          <p:nvPr userDrawn="1"/>
        </p:nvSpPr>
        <p:spPr>
          <a:xfrm rot="16200000">
            <a:off x="-687663" y="4872077"/>
            <a:ext cx="2798353" cy="2412373"/>
          </a:xfrm>
          <a:prstGeom prst="hexag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六边形 11"/>
          <p:cNvSpPr>
            <a:spLocks noChangeAspect="1"/>
          </p:cNvSpPr>
          <p:nvPr userDrawn="1"/>
        </p:nvSpPr>
        <p:spPr>
          <a:xfrm rot="16200000">
            <a:off x="9480973" y="5159003"/>
            <a:ext cx="1015781" cy="875673"/>
          </a:xfrm>
          <a:prstGeom prst="hexag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六边形 12"/>
          <p:cNvSpPr>
            <a:spLocks noChangeAspect="1"/>
          </p:cNvSpPr>
          <p:nvPr userDrawn="1"/>
        </p:nvSpPr>
        <p:spPr>
          <a:xfrm rot="16200000">
            <a:off x="11493500" y="210644"/>
            <a:ext cx="1397000" cy="1204310"/>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4" name="六边形 13"/>
          <p:cNvSpPr>
            <a:spLocks noChangeAspect="1"/>
          </p:cNvSpPr>
          <p:nvPr userDrawn="1"/>
        </p:nvSpPr>
        <p:spPr>
          <a:xfrm rot="16200000">
            <a:off x="641459" y="-437837"/>
            <a:ext cx="1015781" cy="875673"/>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p:cNvSpPr>
            <a:spLocks noGrp="1"/>
          </p:cNvSpPr>
          <p:nvPr>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转场-短标题6">
    <p:spTree>
      <p:nvGrpSpPr>
        <p:cNvPr id="1" name=""/>
        <p:cNvGrpSpPr/>
        <p:nvPr/>
      </p:nvGrpSpPr>
      <p:grpSpPr>
        <a:xfrm>
          <a:off x="0" y="0"/>
          <a:ext cx="0" cy="0"/>
          <a:chOff x="0" y="0"/>
          <a:chExt cx="0" cy="0"/>
        </a:xfrm>
      </p:grpSpPr>
      <p:sp>
        <p:nvSpPr>
          <p:cNvPr id="6" name="七边形 5"/>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p:cNvSpPr txBox="1"/>
          <p:nvPr userDrawn="1"/>
        </p:nvSpPr>
        <p:spPr>
          <a:xfrm>
            <a:off x="5093161"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90204" pitchFamily="34" charset="0"/>
              </a:rPr>
              <a:t>Part 06</a:t>
            </a:r>
            <a:endParaRPr lang="zh-CN" altLang="en-US" sz="4400" b="1" i="0" dirty="0">
              <a:solidFill>
                <a:schemeClr val="bg1"/>
              </a:solidFill>
              <a:latin typeface="Helvetica" pitchFamily="2" charset="0"/>
              <a:cs typeface="Arial" panose="020B0604020202090204"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p:cNvSpPr/>
          <p:nvPr userDrawn="1"/>
        </p:nvSpPr>
        <p:spPr>
          <a:xfrm rot="1563509">
            <a:off x="10682028" y="-776191"/>
            <a:ext cx="3268663" cy="3268663"/>
          </a:xfrm>
          <a:prstGeom prst="heptag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七边形 10"/>
          <p:cNvSpPr/>
          <p:nvPr userDrawn="1"/>
        </p:nvSpPr>
        <p:spPr>
          <a:xfrm>
            <a:off x="1384129" y="5078241"/>
            <a:ext cx="1047921" cy="1047921"/>
          </a:xfrm>
          <a:prstGeom prst="heptag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七边形 11"/>
          <p:cNvSpPr/>
          <p:nvPr userDrawn="1"/>
        </p:nvSpPr>
        <p:spPr>
          <a:xfrm rot="20151602">
            <a:off x="-1111336" y="360448"/>
            <a:ext cx="2222671" cy="2222671"/>
          </a:xfrm>
          <a:prstGeom prst="hept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七边形 12"/>
          <p:cNvSpPr/>
          <p:nvPr userDrawn="1"/>
        </p:nvSpPr>
        <p:spPr>
          <a:xfrm rot="20592885">
            <a:off x="8879510" y="6235700"/>
            <a:ext cx="2222671" cy="2222671"/>
          </a:xfrm>
          <a:prstGeom prst="hept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4" name="七边形 13"/>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p:cNvSpPr>
            <a:spLocks noGrp="1"/>
          </p:cNvSpPr>
          <p:nvPr>
            <p:ph type="body" sz="quarter" idx="10" hasCustomPrompt="1"/>
          </p:nvPr>
        </p:nvSpPr>
        <p:spPr>
          <a:xfrm>
            <a:off x="4098000" y="3966909"/>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长标题">
    <p:bg>
      <p:bgPr>
        <a:solidFill>
          <a:schemeClr val="bg1"/>
        </a:solidFill>
        <a:effectLst/>
      </p:bgPr>
    </p:bg>
    <p:spTree>
      <p:nvGrpSpPr>
        <p:cNvPr id="1" name=""/>
        <p:cNvGrpSpPr/>
        <p:nvPr/>
      </p:nvGrpSpPr>
      <p:grpSpPr>
        <a:xfrm>
          <a:off x="0" y="0"/>
          <a:ext cx="0" cy="0"/>
          <a:chOff x="0" y="0"/>
          <a:chExt cx="0" cy="0"/>
        </a:xfrm>
      </p:grpSpPr>
      <p:sp>
        <p:nvSpPr>
          <p:cNvPr id="6" name="箭头: 五边形 5"/>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itchFamily="2" charset="0"/>
            </a:endParaRPr>
          </a:p>
        </p:txBody>
      </p:sp>
      <p:sp>
        <p:nvSpPr>
          <p:cNvPr id="54" name="矩形 53"/>
          <p:cNvSpPr/>
          <p:nvPr/>
        </p:nvSpPr>
        <p:spPr>
          <a:xfrm>
            <a:off x="140677" y="3106616"/>
            <a:ext cx="2520462" cy="10668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itchFamily="2" charset="0"/>
            </a:endParaRPr>
          </a:p>
        </p:txBody>
      </p:sp>
      <p:sp>
        <p:nvSpPr>
          <p:cNvPr id="2" name="矩形 1"/>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50" name="文本框 49"/>
          <p:cNvSpPr txBox="1"/>
          <p:nvPr/>
        </p:nvSpPr>
        <p:spPr>
          <a:xfrm>
            <a:off x="23448" y="2848709"/>
            <a:ext cx="2782509" cy="1574934"/>
          </a:xfrm>
          <a:prstGeom prst="rect">
            <a:avLst/>
          </a:prstGeom>
          <a:noFill/>
        </p:spPr>
        <p:txBody>
          <a:bodyPr wrap="square" lIns="0" tIns="0" rIns="0" bIns="0" rtlCol="0" anchor="ctr" anchorCtr="0">
            <a:normAutofit/>
          </a:bodyPr>
          <a:lstStyle/>
          <a:p>
            <a:pPr algn="ctr"/>
            <a:r>
              <a:rPr lang="en-US" altLang="zh-CN" sz="4400" b="1" i="0" dirty="0">
                <a:solidFill>
                  <a:schemeClr val="bg1"/>
                </a:solidFill>
                <a:latin typeface="Helvetica" pitchFamily="2" charset="0"/>
                <a:ea typeface="+mj-ea"/>
                <a:cs typeface="Arial" panose="020B0604020202090204" pitchFamily="34" charset="0"/>
              </a:rPr>
              <a:t>Contents</a:t>
            </a:r>
            <a:endParaRPr lang="zh-CN" altLang="en-US" sz="4000" b="1" i="0" dirty="0">
              <a:solidFill>
                <a:schemeClr val="bg1"/>
              </a:solidFill>
              <a:latin typeface="Helvetica" pitchFamily="2" charset="0"/>
              <a:ea typeface="+mj-ea"/>
              <a:cs typeface="Arial" panose="020B0604020202090204" pitchFamily="34" charset="0"/>
            </a:endParaRPr>
          </a:p>
        </p:txBody>
      </p:sp>
      <p:pic>
        <p:nvPicPr>
          <p:cNvPr id="47" name="图片 46"/>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Regular" pitchFamily="2" charset="0"/>
              </a:defRPr>
            </a:lvl1pPr>
          </a:lstStyle>
          <a:p>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Regular" pitchFamily="2" charset="0"/>
              </a:defRPr>
            </a:lvl1pPr>
          </a:lstStyle>
          <a:p>
            <a:endParaRPr lang="zh-CN" altLang="en-US" dirty="0"/>
          </a:p>
        </p:txBody>
      </p:sp>
      <p:sp>
        <p:nvSpPr>
          <p:cNvPr id="6" name="灯片编号占位符 5"/>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Regular" pitchFamily="2" charset="0"/>
              </a:defRPr>
            </a:lvl1pPr>
          </a:lstStyle>
          <a:p>
            <a:fld id="{2515AB8F-1C56-49E9-90C8-78D22B0C1B97}" type="slidenum">
              <a:rPr lang="zh-CN" altLang="en-US" smtClean="0"/>
            </a:fld>
            <a:endParaRPr lang="zh-CN" altLang="en-US" dirty="0"/>
          </a:p>
        </p:txBody>
      </p:sp>
      <p:sp>
        <p:nvSpPr>
          <p:cNvPr id="7" name="椭圆 6"/>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8" name="椭圆 7"/>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b="0" i="0" kern="1200">
          <a:solidFill>
            <a:schemeClr val="tx1"/>
          </a:solidFill>
          <a:latin typeface="Helvetica Regular" pitchFamily="2"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b="0" i="0" kern="1200">
          <a:solidFill>
            <a:schemeClr val="tx1"/>
          </a:solidFill>
          <a:latin typeface="Helvetica Regular" pitchFamily="2"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b="0" i="0" kern="1200">
          <a:solidFill>
            <a:schemeClr val="tx1"/>
          </a:solidFill>
          <a:latin typeface="Helvetica Regular" pitchFamily="2"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Helvetica Regular" pitchFamily="2"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Helvetica Regular" pitchFamily="2"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43.png"/><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48.png"/><Relationship Id="rId1" Type="http://schemas.openxmlformats.org/officeDocument/2006/relationships/image" Target="../media/image47.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p:cNvSpPr txBox="1"/>
          <p:nvPr/>
        </p:nvSpPr>
        <p:spPr>
          <a:xfrm>
            <a:off x="3791712" y="1239205"/>
            <a:ext cx="8191129" cy="2189795"/>
          </a:xfrm>
          <a:prstGeom prst="rect">
            <a:avLst/>
          </a:prstGeom>
        </p:spPr>
        <p:txBody>
          <a:bodyPr lIns="0" rIns="0" anchor="ctr" anchorCtr="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r">
              <a:lnSpc>
                <a:spcPct val="100000"/>
              </a:lnSpc>
              <a:buNone/>
            </a:pPr>
            <a:r>
              <a:rPr lang="en-US" sz="4000" b="1" dirty="0">
                <a:solidFill>
                  <a:schemeClr val="accent1"/>
                </a:solidFill>
                <a:latin typeface="Helvetica" pitchFamily="2" charset="0"/>
                <a:cs typeface="Arial" panose="020B0604020202090204" pitchFamily="34" charset="0"/>
              </a:rPr>
              <a:t>B09S0061</a:t>
            </a:r>
            <a:r>
              <a:rPr lang="en-US" sz="4000" b="1" dirty="0">
                <a:solidFill>
                  <a:schemeClr val="accent1"/>
                </a:solidFill>
                <a:latin typeface="Helvetica" pitchFamily="2" charset="0"/>
                <a:cs typeface="Arial" panose="020B0604020202090204" pitchFamily="34" charset="0"/>
              </a:rPr>
              <a:t> </a:t>
            </a:r>
            <a:r>
              <a:rPr lang="en-US" altLang="zh-CN" sz="4000" b="1" dirty="0">
                <a:solidFill>
                  <a:schemeClr val="accent1"/>
                </a:solidFill>
                <a:latin typeface="Helvetica" pitchFamily="2" charset="0"/>
                <a:cs typeface="Arial" panose="020B0604020202090204" pitchFamily="34" charset="0"/>
                <a:sym typeface="+mn-lt"/>
              </a:rPr>
              <a:t>Software Engineering</a:t>
            </a:r>
            <a:endParaRPr lang="en-US" altLang="zh-CN" sz="4000" b="1" dirty="0">
              <a:solidFill>
                <a:schemeClr val="accent1"/>
              </a:solidFill>
              <a:latin typeface="Helvetica" pitchFamily="2" charset="0"/>
              <a:cs typeface="Arial" panose="020B0604020202090204" pitchFamily="34" charset="0"/>
              <a:sym typeface="+mn-lt"/>
            </a:endParaRPr>
          </a:p>
          <a:p>
            <a:pPr marL="0" indent="0" algn="r">
              <a:lnSpc>
                <a:spcPct val="100000"/>
              </a:lnSpc>
              <a:buNone/>
            </a:pPr>
            <a:r>
              <a:rPr lang="en-US" altLang="zh-CN" sz="4000" b="1" dirty="0">
                <a:solidFill>
                  <a:schemeClr val="accent1"/>
                </a:solidFill>
                <a:latin typeface="Helvetica" pitchFamily="2" charset="0"/>
                <a:cs typeface="Arial" panose="020B0604020202090204" pitchFamily="34" charset="0"/>
                <a:sym typeface="+mn-lt"/>
              </a:rPr>
              <a:t>Lecture 5</a:t>
            </a:r>
            <a:endParaRPr lang="zh-CN" altLang="en-US" sz="4000" b="1" dirty="0">
              <a:solidFill>
                <a:schemeClr val="accent1"/>
              </a:solidFill>
              <a:latin typeface="Helvetica" pitchFamily="2" charset="0"/>
              <a:cs typeface="Arial" panose="020B0604020202090204" pitchFamily="34" charset="0"/>
              <a:sym typeface="+mn-lt"/>
            </a:endParaRPr>
          </a:p>
        </p:txBody>
      </p:sp>
      <p:sp>
        <p:nvSpPr>
          <p:cNvPr id="64" name="矩形 63"/>
          <p:cNvSpPr/>
          <p:nvPr/>
        </p:nvSpPr>
        <p:spPr>
          <a:xfrm>
            <a:off x="8750859" y="4819809"/>
            <a:ext cx="3003067" cy="650875"/>
          </a:xfrm>
          <a:prstGeom prst="rect">
            <a:avLst/>
          </a:prstGeom>
        </p:spPr>
        <p:txBody>
          <a:bodyPr wrap="square" lIns="0" rIns="0">
            <a:spAutoFit/>
          </a:bodyPr>
          <a:lstStyle/>
          <a:p>
            <a:pPr algn="r">
              <a:lnSpc>
                <a:spcPct val="130000"/>
              </a:lnSpc>
            </a:pPr>
            <a:r>
              <a:rPr lang="en-US" altLang="zh-CN" sz="2800" dirty="0">
                <a:solidFill>
                  <a:schemeClr val="accent1"/>
                </a:solidFill>
                <a:latin typeface="Helvetica" pitchFamily="2" charset="0"/>
                <a:cs typeface="Arial" panose="020B0604020202090204" pitchFamily="34" charset="0"/>
                <a:sym typeface="+mn-lt"/>
              </a:rPr>
              <a:t>2025/03/21</a:t>
            </a:r>
            <a:endParaRPr lang="zh-CN" altLang="en-US" sz="2800" dirty="0">
              <a:solidFill>
                <a:schemeClr val="accent1"/>
              </a:solidFill>
              <a:latin typeface="Helvetica" pitchFamily="2" charset="0"/>
              <a:cs typeface="Arial" panose="020B0604020202090204" pitchFamily="34" charset="0"/>
              <a:sym typeface="+mn-lt"/>
            </a:endParaRPr>
          </a:p>
        </p:txBody>
      </p:sp>
      <p:sp>
        <p:nvSpPr>
          <p:cNvPr id="67" name="矩形 66"/>
          <p:cNvSpPr/>
          <p:nvPr/>
        </p:nvSpPr>
        <p:spPr>
          <a:xfrm>
            <a:off x="5002654" y="4381010"/>
            <a:ext cx="6751272" cy="611514"/>
          </a:xfrm>
          <a:prstGeom prst="rect">
            <a:avLst/>
          </a:prstGeom>
        </p:spPr>
        <p:txBody>
          <a:bodyPr wrap="square">
            <a:spAutoFit/>
          </a:bodyPr>
          <a:lstStyle/>
          <a:p>
            <a:pPr algn="r">
              <a:lnSpc>
                <a:spcPct val="130000"/>
              </a:lnSpc>
            </a:pPr>
            <a:r>
              <a:rPr lang="en-US" altLang="zh-CN" sz="2800" dirty="0">
                <a:solidFill>
                  <a:schemeClr val="accent1"/>
                </a:solidFill>
                <a:latin typeface="Helvetica" pitchFamily="2" charset="0"/>
                <a:cs typeface="Arial" panose="020B0604020202090204" pitchFamily="34" charset="0"/>
                <a:sym typeface="+mn-lt"/>
              </a:rPr>
              <a:t>Instructor: Liu, </a:t>
            </a:r>
            <a:r>
              <a:rPr lang="en-US" altLang="zh-CN" sz="2800" dirty="0" err="1">
                <a:solidFill>
                  <a:schemeClr val="accent1"/>
                </a:solidFill>
                <a:latin typeface="Helvetica" pitchFamily="2" charset="0"/>
                <a:cs typeface="Arial" panose="020B0604020202090204" pitchFamily="34" charset="0"/>
                <a:sym typeface="+mn-lt"/>
              </a:rPr>
              <a:t>Guangchi</a:t>
            </a:r>
            <a:r>
              <a:rPr lang="en-US" altLang="zh-CN" sz="2800" dirty="0">
                <a:solidFill>
                  <a:schemeClr val="accent1"/>
                </a:solidFill>
                <a:latin typeface="Helvetica" pitchFamily="2" charset="0"/>
                <a:cs typeface="Arial" panose="020B0604020202090204" pitchFamily="34" charset="0"/>
                <a:sym typeface="+mn-lt"/>
              </a:rPr>
              <a:t> Ph.D.</a:t>
            </a:r>
            <a:endParaRPr lang="en-US" altLang="zh-CN" sz="2800" dirty="0">
              <a:solidFill>
                <a:schemeClr val="accent1"/>
              </a:solidFill>
              <a:latin typeface="Helvetica" pitchFamily="2" charset="0"/>
              <a:cs typeface="Arial" panose="020B0604020202090204" pitchFamily="34" charset="0"/>
              <a:sym typeface="+mn-lt"/>
            </a:endParaRPr>
          </a:p>
        </p:txBody>
      </p:sp>
      <p:cxnSp>
        <p:nvCxnSpPr>
          <p:cNvPr id="3" name="直接连接符 2"/>
          <p:cNvCxnSpPr/>
          <p:nvPr/>
        </p:nvCxnSpPr>
        <p:spPr>
          <a:xfrm>
            <a:off x="11842946" y="4575127"/>
            <a:ext cx="0" cy="752777"/>
          </a:xfrm>
          <a:prstGeom prst="line">
            <a:avLst/>
          </a:prstGeom>
          <a:ln w="50800" cmpd="thickThi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8883325" cy="790865"/>
          </a:xfrm>
        </p:spPr>
        <p:txBody>
          <a:bodyPr>
            <a:noAutofit/>
          </a:bodyPr>
          <a:lstStyle/>
          <a:p>
            <a:r>
              <a:rPr lang="en-US" altLang="zh-CN" dirty="0"/>
              <a:t>Usability Requirements: Focus Group</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4" name="TextBox 3"/>
          <p:cNvSpPr txBox="1"/>
          <p:nvPr/>
        </p:nvSpPr>
        <p:spPr>
          <a:xfrm>
            <a:off x="493549" y="1326445"/>
            <a:ext cx="10946524" cy="3785652"/>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A focus group is a group interview.</a:t>
            </a:r>
            <a:endParaRPr lang="en-US" altLang="zh-CN" sz="2000" b="1" dirty="0">
              <a:solidFill>
                <a:srgbClr val="515223"/>
              </a:solidFill>
              <a:latin typeface="Helvetica" pitchFamily="2" charset="0"/>
              <a:cs typeface="Arial" panose="020B0604020202090204" pitchFamily="34" charset="0"/>
            </a:endParaRPr>
          </a:p>
          <a:p>
            <a:pPr marL="1257300" lvl="2" indent="-342900">
              <a:buFont typeface="Wingdings" panose="05000000000000000000" pitchFamily="2" charset="2"/>
              <a:buChar char="l"/>
            </a:pPr>
            <a:r>
              <a:rPr lang="en-US" altLang="zh-CN" sz="2000" dirty="0"/>
              <a:t>Interviewer</a:t>
            </a:r>
            <a:endParaRPr lang="en-US" altLang="zh-CN" sz="2000" dirty="0"/>
          </a:p>
          <a:p>
            <a:pPr marL="800100" lvl="1" indent="-342900">
              <a:buFont typeface="Wingdings" panose="05000000000000000000" pitchFamily="2" charset="2"/>
              <a:buChar char="l"/>
            </a:pPr>
            <a:endParaRPr lang="en-US" altLang="zh-CN" sz="2000" dirty="0"/>
          </a:p>
          <a:p>
            <a:pPr marL="1257300" lvl="2" indent="-342900">
              <a:buFont typeface="Wingdings" panose="05000000000000000000" pitchFamily="2" charset="2"/>
              <a:buChar char="l"/>
            </a:pPr>
            <a:r>
              <a:rPr lang="en-US" altLang="zh-CN" sz="2000" dirty="0"/>
              <a:t>Potential users </a:t>
            </a:r>
            <a:endParaRPr lang="en-US" altLang="zh-CN" sz="2000" dirty="0"/>
          </a:p>
          <a:p>
            <a:pPr marL="2171700" lvl="4" indent="-342900">
              <a:buFont typeface="Wingdings" panose="05000000000000000000" pitchFamily="2" charset="2"/>
              <a:buChar char="Ø"/>
            </a:pPr>
            <a:r>
              <a:rPr lang="en-US" altLang="zh-CN" sz="2000" dirty="0"/>
              <a:t>Typically 5 to 12 </a:t>
            </a:r>
            <a:endParaRPr lang="en-US" altLang="zh-CN" sz="2000" dirty="0"/>
          </a:p>
          <a:p>
            <a:pPr marL="2171700" lvl="4" indent="-342900">
              <a:buFont typeface="Wingdings" panose="05000000000000000000" pitchFamily="2" charset="2"/>
              <a:buChar char="Ø"/>
            </a:pPr>
            <a:r>
              <a:rPr lang="en-US" altLang="zh-CN" sz="2000" dirty="0"/>
              <a:t>Similar characteristics (e.g., same viewpoint)</a:t>
            </a:r>
            <a:endParaRPr lang="en-US" altLang="zh-CN" sz="2000" dirty="0"/>
          </a:p>
          <a:p>
            <a:pPr marL="1257300" lvl="2" indent="-342900">
              <a:buFont typeface="Wingdings" panose="05000000000000000000" pitchFamily="2" charset="2"/>
              <a:buChar char="Ø"/>
            </a:pPr>
            <a:endParaRPr lang="en-US" altLang="zh-CN" sz="2000" dirty="0"/>
          </a:p>
          <a:p>
            <a:pPr marL="1257300" lvl="2" indent="-342900">
              <a:buFont typeface="Wingdings" panose="05000000000000000000" pitchFamily="2" charset="2"/>
              <a:buChar char="l"/>
            </a:pPr>
            <a:r>
              <a:rPr lang="en-US" altLang="zh-CN" sz="2000" dirty="0"/>
              <a:t>Structured set of questions </a:t>
            </a:r>
            <a:endParaRPr lang="en-US" altLang="zh-CN" sz="2000" dirty="0"/>
          </a:p>
          <a:p>
            <a:pPr marL="2171700" lvl="4" indent="-342900">
              <a:buFont typeface="Wingdings" panose="05000000000000000000" pitchFamily="2" charset="2"/>
              <a:buChar char="Ø"/>
            </a:pPr>
            <a:r>
              <a:rPr lang="en-US" altLang="zh-CN" sz="2000" dirty="0"/>
              <a:t>May show mock-ups </a:t>
            </a:r>
            <a:endParaRPr lang="en-US" altLang="zh-CN" sz="2000" dirty="0"/>
          </a:p>
          <a:p>
            <a:pPr marL="2171700" lvl="4" indent="-342900">
              <a:buFont typeface="Wingdings" panose="05000000000000000000" pitchFamily="2" charset="2"/>
              <a:buChar char="Ø"/>
            </a:pPr>
            <a:r>
              <a:rPr lang="en-US" altLang="zh-CN" sz="2000" dirty="0"/>
              <a:t>Group discussions</a:t>
            </a:r>
            <a:endParaRPr lang="en-US" altLang="zh-CN" sz="2000" dirty="0"/>
          </a:p>
          <a:p>
            <a:pPr lvl="2"/>
            <a:endParaRPr lang="en-US" altLang="zh-CN" sz="2000" dirty="0"/>
          </a:p>
          <a:p>
            <a:pPr marL="1257300" lvl="2" indent="-342900">
              <a:buFont typeface="Wingdings" panose="05000000000000000000" pitchFamily="2" charset="2"/>
              <a:buChar char="l"/>
            </a:pPr>
            <a:r>
              <a:rPr lang="en-US" altLang="zh-CN" sz="2000" dirty="0"/>
              <a:t>Repeated with contrasting user groups</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351" y="233626"/>
            <a:ext cx="10427646" cy="790865"/>
          </a:xfrm>
        </p:spPr>
        <p:txBody>
          <a:bodyPr>
            <a:normAutofit/>
          </a:bodyPr>
          <a:lstStyle/>
          <a:p>
            <a:r>
              <a:rPr lang="en-US" altLang="zh-CN" dirty="0"/>
              <a:t>Accessibility Requirements</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4" name="TextBox 3"/>
          <p:cNvSpPr txBox="1"/>
          <p:nvPr/>
        </p:nvSpPr>
        <p:spPr>
          <a:xfrm>
            <a:off x="498473" y="1585973"/>
            <a:ext cx="10946524" cy="2862322"/>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Accessibility </a:t>
            </a:r>
            <a:endParaRPr lang="en-US" altLang="zh-CN" sz="2000" b="1" dirty="0">
              <a:solidFill>
                <a:srgbClr val="515223"/>
              </a:solidFill>
              <a:latin typeface="Helvetica" pitchFamily="2" charset="0"/>
              <a:cs typeface="Arial" panose="020B0604020202090204" pitchFamily="34" charset="0"/>
            </a:endParaRPr>
          </a:p>
          <a:p>
            <a:pPr lvl="2"/>
            <a:r>
              <a:rPr lang="en-US" altLang="zh-CN" sz="2000" dirty="0"/>
              <a:t>Software designers must be prepared for users with disabilities (e.g., poor eyesight, lack of hearing, poor manual dexterity), or limited knowledge of English, etc. </a:t>
            </a:r>
            <a:endParaRPr lang="en-US" altLang="zh-CN" sz="2000" dirty="0"/>
          </a:p>
          <a:p>
            <a:pPr lvl="1"/>
            <a:endParaRPr lang="en-US" altLang="zh-CN" sz="2000" dirty="0"/>
          </a:p>
          <a:p>
            <a:pPr lvl="2"/>
            <a:r>
              <a:rPr lang="en-US" altLang="zh-CN" sz="2000" dirty="0"/>
              <a:t>Requirements about accessibility are most likely to arise in the user interface. </a:t>
            </a:r>
            <a:endParaRPr lang="en-US" altLang="zh-CN" sz="2000" dirty="0"/>
          </a:p>
          <a:p>
            <a:pPr lvl="2"/>
            <a:endParaRPr lang="en-US" altLang="zh-CN" sz="2000" dirty="0"/>
          </a:p>
          <a:p>
            <a:pPr lvl="2"/>
            <a:r>
              <a:rPr lang="en-US" altLang="zh-CN" sz="2000" dirty="0"/>
              <a:t>You may have a legal requirement to support people with disabilities.</a:t>
            </a:r>
            <a:endParaRPr lang="en-US" altLang="zh-CN" sz="2000" dirty="0"/>
          </a:p>
          <a:p>
            <a:pPr lvl="2"/>
            <a:endParaRPr lang="en-US" altLang="zh-CN" sz="2000" b="1" dirty="0">
              <a:solidFill>
                <a:srgbClr val="515223"/>
              </a:solidFill>
              <a:latin typeface="Helvetica" pitchFamily="2" charset="0"/>
              <a:cs typeface="Arial" panose="020B0604020202090204" pitchFamily="34" charset="0"/>
            </a:endParaRPr>
          </a:p>
          <a:p>
            <a:pPr lvl="2"/>
            <a:r>
              <a:rPr lang="en-US" altLang="zh-CN" sz="2000" b="1" dirty="0">
                <a:solidFill>
                  <a:srgbClr val="515223"/>
                </a:solidFill>
                <a:latin typeface="Helvetica" pitchFamily="2" charset="0"/>
                <a:cs typeface="Arial" panose="020B0604020202090204" pitchFamily="34" charset="0"/>
              </a:rPr>
              <a:t>Example: </a:t>
            </a:r>
            <a:r>
              <a:rPr lang="zh-CN" altLang="en-US" sz="2000" b="1" dirty="0">
                <a:solidFill>
                  <a:srgbClr val="515223"/>
                </a:solidFill>
                <a:latin typeface="Helvetica" pitchFamily="2" charset="0"/>
                <a:cs typeface="Arial" panose="020B0604020202090204" pitchFamily="34" charset="0"/>
              </a:rPr>
              <a:t>老人模式</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351" y="233626"/>
            <a:ext cx="10427646" cy="790865"/>
          </a:xfrm>
        </p:spPr>
        <p:txBody>
          <a:bodyPr>
            <a:normAutofit/>
          </a:bodyPr>
          <a:lstStyle/>
          <a:p>
            <a:r>
              <a:rPr lang="en-US" altLang="zh-CN" dirty="0"/>
              <a:t>Equipment Requirements</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10" name="TextBox 3"/>
          <p:cNvSpPr txBox="1"/>
          <p:nvPr/>
        </p:nvSpPr>
        <p:spPr>
          <a:xfrm>
            <a:off x="498472" y="1298206"/>
            <a:ext cx="11526613" cy="5324535"/>
          </a:xfrm>
          <a:prstGeom prst="rect">
            <a:avLst/>
          </a:prstGeom>
          <a:noFill/>
        </p:spPr>
        <p:txBody>
          <a:bodyPr wrap="square">
            <a:spAutoFit/>
          </a:bodyPr>
          <a:lstStyle/>
          <a:p>
            <a:r>
              <a:rPr lang="en-US" altLang="zh-CN" sz="2000" dirty="0"/>
              <a:t>There may be requirements to support computers with poor performance, limited screen sizes, bad network connections, etc. </a:t>
            </a:r>
            <a:endParaRPr lang="en-US" altLang="zh-CN" sz="2000" dirty="0"/>
          </a:p>
          <a:p>
            <a:endParaRPr lang="en-US" altLang="zh-CN" sz="2000" dirty="0"/>
          </a:p>
          <a:p>
            <a:r>
              <a:rPr lang="en-US" altLang="zh-CN" sz="2000" dirty="0"/>
              <a:t>Be explicit about the equipment assumptions that you make and how to handle failures. Do user testing with both good and bad equipment. </a:t>
            </a:r>
            <a:endParaRPr lang="en-US" altLang="zh-CN" sz="2000" dirty="0"/>
          </a:p>
          <a:p>
            <a:endParaRPr lang="en-US" altLang="zh-CN" sz="2000" dirty="0"/>
          </a:p>
          <a:p>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Hardware requirements</a:t>
            </a:r>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	</a:t>
            </a:r>
            <a:r>
              <a:rPr lang="en-US" altLang="zh-CN" sz="2000" dirty="0"/>
              <a:t>Example: Edge Computing, Model Compression (</a:t>
            </a:r>
            <a:r>
              <a:rPr lang="en-US" altLang="zh-CN" sz="2000" dirty="0" err="1"/>
              <a:t>MXNet</a:t>
            </a:r>
            <a:r>
              <a:rPr lang="en-US" altLang="zh-CN" sz="2000" dirty="0"/>
              <a:t>, TVM)</a:t>
            </a:r>
            <a:endParaRPr lang="en-US" altLang="zh-CN" sz="2000" b="1" dirty="0">
              <a:solidFill>
                <a:srgbClr val="515223"/>
              </a:solidFill>
              <a:latin typeface="Helvetica" pitchFamily="2" charset="0"/>
              <a:cs typeface="Arial" panose="020B0604020202090204" pitchFamily="34" charset="0"/>
            </a:endParaRPr>
          </a:p>
          <a:p>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Network requirements</a:t>
            </a:r>
            <a:endParaRPr lang="en-US" altLang="zh-CN" sz="2000" b="1" dirty="0">
              <a:solidFill>
                <a:srgbClr val="515223"/>
              </a:solidFill>
              <a:latin typeface="Helvetica" pitchFamily="2" charset="0"/>
              <a:cs typeface="Arial" panose="020B0604020202090204" pitchFamily="34" charset="0"/>
            </a:endParaRPr>
          </a:p>
          <a:p>
            <a:pPr lvl="2"/>
            <a:r>
              <a:rPr lang="en-US" altLang="zh-CN" sz="2000" dirty="0"/>
              <a:t>No network connection — terminate cleanly</a:t>
            </a:r>
            <a:endParaRPr lang="en-US" altLang="zh-CN" sz="2000" dirty="0"/>
          </a:p>
          <a:p>
            <a:pPr lvl="2"/>
            <a:r>
              <a:rPr lang="en-US" altLang="zh-CN" sz="2000" dirty="0"/>
              <a:t>Erratic or poor network connection — provide user options to continue or terminate</a:t>
            </a:r>
            <a:endParaRPr lang="en-US" altLang="zh-CN" sz="2000" dirty="0"/>
          </a:p>
          <a:p>
            <a:pPr lvl="2"/>
            <a:r>
              <a:rPr lang="en-US" altLang="zh-CN" sz="2000" dirty="0"/>
              <a:t>Example: 5G/6G</a:t>
            </a:r>
            <a:endParaRPr lang="en-US" altLang="zh-CN" sz="2000" b="1" dirty="0">
              <a:solidFill>
                <a:srgbClr val="515223"/>
              </a:solidFill>
              <a:latin typeface="Helvetica" pitchFamily="2" charset="0"/>
              <a:cs typeface="Arial" panose="020B0604020202090204" pitchFamily="34" charset="0"/>
            </a:endParaRPr>
          </a:p>
          <a:p>
            <a:pPr lvl="2"/>
            <a:endParaRPr lang="en-US" altLang="zh-CN" sz="2000" dirty="0"/>
          </a:p>
          <a:p>
            <a:pPr lvl="2"/>
            <a:endParaRPr lang="en-US" altLang="zh-CN" sz="2000" dirty="0"/>
          </a:p>
          <a:p>
            <a:pPr lvl="2"/>
            <a:endParaRPr lang="en-US" altLang="zh-CN"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5" y="237834"/>
            <a:ext cx="8976572" cy="790865"/>
          </a:xfrm>
        </p:spPr>
        <p:txBody>
          <a:bodyPr>
            <a:noAutofit/>
          </a:bodyPr>
          <a:lstStyle/>
          <a:p>
            <a:r>
              <a:rPr lang="en-US" altLang="zh-CN" dirty="0"/>
              <a:t>The Analyze/Design/Build/Evaluate Loop</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2285454" y="2081365"/>
            <a:ext cx="7621089" cy="3946054"/>
          </a:xfrm>
          <a:prstGeom prst="rect">
            <a:avLst/>
          </a:prstGeom>
        </p:spPr>
      </p:pic>
      <p:sp>
        <p:nvSpPr>
          <p:cNvPr id="5" name="TextBox 3"/>
          <p:cNvSpPr txBox="1"/>
          <p:nvPr/>
        </p:nvSpPr>
        <p:spPr>
          <a:xfrm>
            <a:off x="622737" y="1201089"/>
            <a:ext cx="10946524" cy="707886"/>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Whatever process you use to develop a software system, the development of the user interface is </a:t>
            </a:r>
            <a:r>
              <a:rPr lang="en-US" altLang="zh-CN" sz="2000" b="1">
                <a:solidFill>
                  <a:srgbClr val="515223"/>
                </a:solidFill>
                <a:latin typeface="Helvetica" pitchFamily="2" charset="0"/>
                <a:cs typeface="Arial" panose="020B0604020202090204" pitchFamily="34" charset="0"/>
              </a:rPr>
              <a:t>always iterative</a:t>
            </a:r>
            <a:r>
              <a:rPr lang="en-US" altLang="zh-CN" sz="2000" b="1" dirty="0">
                <a:solidFill>
                  <a:srgbClr val="515223"/>
                </a:solidFill>
                <a:latin typeface="Helvetica" pitchFamily="2" charset="0"/>
                <a:cs typeface="Arial" panose="020B0604020202090204" pitchFamily="34" charset="0"/>
              </a:rPr>
              <a:t>. </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8822365" cy="790865"/>
          </a:xfrm>
        </p:spPr>
        <p:txBody>
          <a:bodyPr>
            <a:noAutofit/>
          </a:bodyPr>
          <a:lstStyle/>
          <a:p>
            <a:r>
              <a:rPr lang="en-US" altLang="zh-CN" sz="3200" dirty="0"/>
              <a:t>Development Processes for User Interfaces</a:t>
            </a:r>
            <a:endParaRPr lang="en-US" sz="32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4" name="TextBox 3"/>
          <p:cNvSpPr txBox="1"/>
          <p:nvPr/>
        </p:nvSpPr>
        <p:spPr>
          <a:xfrm>
            <a:off x="502976" y="1692431"/>
            <a:ext cx="10946524" cy="3170099"/>
          </a:xfrm>
          <a:prstGeom prst="rect">
            <a:avLst/>
          </a:prstGeom>
          <a:noFill/>
        </p:spPr>
        <p:txBody>
          <a:bodyPr wrap="square">
            <a:spAutoFit/>
          </a:bodyPr>
          <a:lstStyle/>
          <a:p>
            <a:pPr marL="0" lvl="1"/>
            <a:r>
              <a:rPr lang="en-US" altLang="zh-CN" sz="2000" b="1" dirty="0">
                <a:solidFill>
                  <a:srgbClr val="515223"/>
                </a:solidFill>
                <a:latin typeface="Helvetica" pitchFamily="2" charset="0"/>
                <a:cs typeface="Arial" panose="020B0604020202090204" pitchFamily="34" charset="0"/>
              </a:rPr>
              <a:t>It is almost impossible to specify an interactive or graphical interface in a written document. </a:t>
            </a:r>
            <a:endParaRPr lang="en-US" altLang="zh-CN" sz="2000" b="1" dirty="0">
              <a:solidFill>
                <a:srgbClr val="515223"/>
              </a:solidFill>
              <a:latin typeface="Helvetica" pitchFamily="2" charset="0"/>
              <a:cs typeface="Arial" panose="020B0604020202090204" pitchFamily="34" charset="0"/>
            </a:endParaRPr>
          </a:p>
          <a:p>
            <a:pPr lvl="2"/>
            <a:r>
              <a:rPr lang="en-US" altLang="zh-CN" sz="2000" b="1" dirty="0">
                <a:solidFill>
                  <a:srgbClr val="FF0000"/>
                </a:solidFill>
              </a:rPr>
              <a:t>Requirement</a:t>
            </a:r>
            <a:r>
              <a:rPr lang="en-US" altLang="zh-CN" sz="2000" dirty="0"/>
              <a:t> benefit from sketches, comparison with existing systems, etc.</a:t>
            </a:r>
            <a:endParaRPr lang="en-US" altLang="zh-CN" sz="2000" dirty="0"/>
          </a:p>
          <a:p>
            <a:pPr lvl="2"/>
            <a:endParaRPr lang="en-US" altLang="zh-CN" sz="2000" dirty="0"/>
          </a:p>
          <a:p>
            <a:pPr lvl="2"/>
            <a:r>
              <a:rPr lang="en-US" altLang="zh-CN" sz="2000" b="1" dirty="0">
                <a:solidFill>
                  <a:srgbClr val="FF0000"/>
                </a:solidFill>
              </a:rPr>
              <a:t>Designs</a:t>
            </a:r>
            <a:r>
              <a:rPr lang="en-US" altLang="zh-CN" sz="2000" dirty="0"/>
              <a:t> should include graphical elements and benefit from various forms of prototype.</a:t>
            </a:r>
            <a:endParaRPr lang="en-US" altLang="zh-CN" sz="2000" dirty="0"/>
          </a:p>
          <a:p>
            <a:pPr lvl="2"/>
            <a:endParaRPr lang="en-US" altLang="zh-CN" sz="2000" dirty="0"/>
          </a:p>
          <a:p>
            <a:pPr lvl="2"/>
            <a:r>
              <a:rPr lang="en-US" altLang="zh-CN" sz="2000" dirty="0"/>
              <a:t>User interfaces must be </a:t>
            </a:r>
            <a:r>
              <a:rPr lang="en-US" altLang="zh-CN" sz="2000" b="1" dirty="0">
                <a:solidFill>
                  <a:srgbClr val="FF0000"/>
                </a:solidFill>
              </a:rPr>
              <a:t>tested with users</a:t>
            </a:r>
            <a:r>
              <a:rPr lang="en-US" altLang="zh-CN" sz="2000" dirty="0"/>
              <a:t>. Expect to change the requirements and design as the result of testing.</a:t>
            </a:r>
            <a:endParaRPr lang="en-US" altLang="zh-CN" sz="2000" dirty="0"/>
          </a:p>
          <a:p>
            <a:pPr lvl="2"/>
            <a:endParaRPr lang="en-US" altLang="zh-CN" sz="2000" dirty="0"/>
          </a:p>
          <a:p>
            <a:pPr lvl="2"/>
            <a:r>
              <a:rPr lang="en-US" altLang="zh-CN" sz="2000" b="1" dirty="0">
                <a:solidFill>
                  <a:srgbClr val="FF0000"/>
                </a:solidFill>
              </a:rPr>
              <a:t>Schedules</a:t>
            </a:r>
            <a:r>
              <a:rPr lang="en-US" altLang="zh-CN" sz="2000" dirty="0"/>
              <a:t> should include user testing and time to make changes. </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8712621" cy="790865"/>
          </a:xfrm>
        </p:spPr>
        <p:txBody>
          <a:bodyPr>
            <a:normAutofit/>
          </a:bodyPr>
          <a:lstStyle/>
          <a:p>
            <a:r>
              <a:rPr lang="en-US" altLang="zh-CN" dirty="0"/>
              <a:t>Prototypes</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6" name="TextBox 3"/>
          <p:cNvSpPr txBox="1"/>
          <p:nvPr/>
        </p:nvSpPr>
        <p:spPr>
          <a:xfrm>
            <a:off x="516423" y="1403319"/>
            <a:ext cx="10946524" cy="4093428"/>
          </a:xfrm>
          <a:prstGeom prst="rect">
            <a:avLst/>
          </a:prstGeom>
          <a:noFill/>
        </p:spPr>
        <p:txBody>
          <a:bodyPr wrap="square">
            <a:spAutoFit/>
          </a:bodyPr>
          <a:lstStyle/>
          <a:p>
            <a:pPr marL="0" lvl="1"/>
            <a:r>
              <a:rPr lang="en-US" altLang="zh-CN" sz="2000" b="1" dirty="0">
                <a:solidFill>
                  <a:srgbClr val="515223"/>
                </a:solidFill>
                <a:latin typeface="Helvetica" pitchFamily="2" charset="0"/>
                <a:cs typeface="Arial" panose="020B0604020202090204" pitchFamily="34" charset="0"/>
              </a:rPr>
              <a:t>A prototype is a preliminary version that can be used to iterate rapidly between requirements and design. </a:t>
            </a:r>
            <a:endParaRPr lang="en-US" altLang="zh-CN" sz="2000" b="1" dirty="0">
              <a:solidFill>
                <a:srgbClr val="515223"/>
              </a:solidFill>
              <a:latin typeface="Helvetica" pitchFamily="2" charset="0"/>
              <a:cs typeface="Arial" panose="020B0604020202090204" pitchFamily="34" charset="0"/>
            </a:endParaRPr>
          </a:p>
          <a:p>
            <a:pPr marL="457200" lvl="2"/>
            <a:r>
              <a:rPr lang="en-US" altLang="zh-CN" sz="2000" dirty="0"/>
              <a:t>	</a:t>
            </a:r>
            <a:r>
              <a:rPr lang="en-US" altLang="zh-CN" sz="2000" b="1" dirty="0"/>
              <a:t>Paper prototype </a:t>
            </a:r>
            <a:endParaRPr lang="en-US" altLang="zh-CN" sz="2000" b="1" dirty="0"/>
          </a:p>
          <a:p>
            <a:pPr marL="0" lvl="1"/>
            <a:r>
              <a:rPr lang="en-US" altLang="zh-CN" sz="2000" dirty="0"/>
              <a:t>		Quick sketches </a:t>
            </a:r>
            <a:endParaRPr lang="en-US" altLang="zh-CN" sz="2000" dirty="0"/>
          </a:p>
          <a:p>
            <a:pPr marL="0" lvl="1"/>
            <a:r>
              <a:rPr lang="en-US" altLang="zh-CN" sz="2000" dirty="0"/>
              <a:t>	</a:t>
            </a:r>
            <a:endParaRPr lang="en-US" altLang="zh-CN" sz="2000" dirty="0"/>
          </a:p>
          <a:p>
            <a:pPr marL="0" lvl="1"/>
            <a:r>
              <a:rPr lang="en-US" altLang="zh-CN" sz="2000" dirty="0"/>
              <a:t>	</a:t>
            </a:r>
            <a:r>
              <a:rPr lang="en-US" altLang="zh-CN" sz="2000" b="1" dirty="0"/>
              <a:t>Wireframe</a:t>
            </a:r>
            <a:endParaRPr lang="en-US" altLang="zh-CN" sz="2000" b="1" dirty="0"/>
          </a:p>
          <a:p>
            <a:pPr marL="0" lvl="1"/>
            <a:r>
              <a:rPr lang="en-US" altLang="zh-CN" sz="2000" b="1" dirty="0"/>
              <a:t>		</a:t>
            </a:r>
            <a:r>
              <a:rPr lang="en-US" altLang="zh-CN" sz="2000" dirty="0"/>
              <a:t>Outline layout </a:t>
            </a:r>
            <a:endParaRPr lang="en-US" altLang="zh-CN" sz="2000" dirty="0"/>
          </a:p>
          <a:p>
            <a:pPr marL="0" lvl="1"/>
            <a:r>
              <a:rPr lang="en-US" altLang="zh-CN" sz="2000" b="1" dirty="0"/>
              <a:t>	</a:t>
            </a:r>
            <a:endParaRPr lang="en-US" altLang="zh-CN" sz="2000" b="1" dirty="0"/>
          </a:p>
          <a:p>
            <a:pPr marL="0" lvl="1"/>
            <a:r>
              <a:rPr lang="en-US" altLang="zh-CN" sz="2000" b="1" dirty="0"/>
              <a:t>	Mock-up</a:t>
            </a:r>
            <a:endParaRPr lang="en-US" altLang="zh-CN" sz="2000" b="1" dirty="0"/>
          </a:p>
          <a:p>
            <a:pPr marL="0" lvl="1"/>
            <a:r>
              <a:rPr lang="en-US" altLang="zh-CN" sz="2000" dirty="0"/>
              <a:t>		Graphic designs to show details of layout, colors, etc. </a:t>
            </a:r>
            <a:endParaRPr lang="en-US" altLang="zh-CN" sz="2000" dirty="0"/>
          </a:p>
          <a:p>
            <a:pPr marL="0" lvl="1"/>
            <a:endParaRPr lang="en-US" altLang="zh-CN" sz="2000" dirty="0"/>
          </a:p>
          <a:p>
            <a:pPr marL="0" lvl="1"/>
            <a:r>
              <a:rPr lang="en-US" altLang="zh-CN" sz="2000" dirty="0"/>
              <a:t>	</a:t>
            </a:r>
            <a:r>
              <a:rPr lang="en-US" altLang="zh-CN" sz="2000" b="1" dirty="0"/>
              <a:t>Operational prototype</a:t>
            </a:r>
            <a:endParaRPr lang="en-US" altLang="zh-CN" sz="2000" b="1" dirty="0"/>
          </a:p>
          <a:p>
            <a:pPr marL="0" lvl="1"/>
            <a:r>
              <a:rPr lang="en-US" altLang="zh-CN" sz="2000" dirty="0"/>
              <a:t>		Include controls to test interaction and navigation </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Paper Prototype</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8008620" y="1575762"/>
            <a:ext cx="3756893" cy="1938992"/>
          </a:xfrm>
          <a:prstGeom prst="rect">
            <a:avLst/>
          </a:prstGeom>
          <a:noFill/>
        </p:spPr>
        <p:txBody>
          <a:bodyPr wrap="square">
            <a:spAutoFit/>
          </a:bodyPr>
          <a:lstStyle/>
          <a:p>
            <a:r>
              <a:rPr lang="en-US" altLang="zh-CN" sz="2000" dirty="0"/>
              <a:t>Because little effort has been spent on drawing the paper prototype, people do not hesitate to propose major changes. Changes can be made at low cost. </a:t>
            </a:r>
            <a:endParaRPr lang="en-US" altLang="zh-CN" sz="2000" b="1" dirty="0">
              <a:solidFill>
                <a:srgbClr val="FF0000"/>
              </a:solidFill>
            </a:endParaRPr>
          </a:p>
        </p:txBody>
      </p:sp>
      <p:pic>
        <p:nvPicPr>
          <p:cNvPr id="4" name="图片 3"/>
          <p:cNvPicPr>
            <a:picLocks noChangeAspect="1"/>
          </p:cNvPicPr>
          <p:nvPr/>
        </p:nvPicPr>
        <p:blipFill>
          <a:blip r:embed="rId1"/>
          <a:stretch>
            <a:fillRect/>
          </a:stretch>
        </p:blipFill>
        <p:spPr>
          <a:xfrm>
            <a:off x="876067" y="1028699"/>
            <a:ext cx="7048733" cy="515638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Paper Prototype</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09800" y="1153591"/>
            <a:ext cx="7772400" cy="50778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5" y="237834"/>
            <a:ext cx="8957718" cy="790865"/>
          </a:xfrm>
        </p:spPr>
        <p:txBody>
          <a:bodyPr>
            <a:normAutofit/>
          </a:bodyPr>
          <a:lstStyle/>
          <a:p>
            <a:r>
              <a:rPr lang="en-US" altLang="zh-CN" dirty="0"/>
              <a:t>Wireframe</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8269295" y="1806872"/>
            <a:ext cx="3131953" cy="1938992"/>
          </a:xfrm>
          <a:prstGeom prst="rect">
            <a:avLst/>
          </a:prstGeom>
          <a:noFill/>
          <a:ln>
            <a:solidFill>
              <a:schemeClr val="bg1"/>
            </a:solidFill>
          </a:ln>
        </p:spPr>
        <p:txBody>
          <a:bodyPr wrap="square">
            <a:spAutoFit/>
          </a:bodyPr>
          <a:lstStyle/>
          <a:p>
            <a:r>
              <a:rPr lang="en-US" altLang="zh-CN" sz="2000" dirty="0"/>
              <a:t>A wireframe shows the layout of information and controls on a display. </a:t>
            </a:r>
            <a:endParaRPr lang="en-US" altLang="zh-CN" sz="2000" dirty="0"/>
          </a:p>
          <a:p>
            <a:endParaRPr lang="en-US" altLang="zh-CN" sz="2000" dirty="0"/>
          </a:p>
          <a:p>
            <a:r>
              <a:rPr lang="en-US" altLang="zh-CN" sz="2000" dirty="0"/>
              <a:t>This wireframe was created with Balsamiq. </a:t>
            </a:r>
            <a:endParaRPr lang="en-US" altLang="zh-CN" sz="2000" b="1" dirty="0">
              <a:solidFill>
                <a:srgbClr val="515223"/>
              </a:solidFill>
              <a:latin typeface="Helvetica" pitchFamily="2" charset="0"/>
              <a:cs typeface="Arial" panose="020B0604020202090204" pitchFamily="34" charset="0"/>
            </a:endParaRPr>
          </a:p>
        </p:txBody>
      </p:sp>
      <p:pic>
        <p:nvPicPr>
          <p:cNvPr id="4" name="图片 3"/>
          <p:cNvPicPr>
            <a:picLocks noChangeAspect="1"/>
          </p:cNvPicPr>
          <p:nvPr/>
        </p:nvPicPr>
        <p:blipFill>
          <a:blip r:embed="rId1"/>
          <a:stretch>
            <a:fillRect/>
          </a:stretch>
        </p:blipFill>
        <p:spPr>
          <a:xfrm>
            <a:off x="580468" y="1165567"/>
            <a:ext cx="7688827" cy="494723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Mock-up</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1016650" y="954712"/>
            <a:ext cx="7252645" cy="5401637"/>
          </a:xfrm>
          <a:prstGeom prst="rect">
            <a:avLst/>
          </a:prstGeom>
        </p:spPr>
      </p:pic>
      <p:sp>
        <p:nvSpPr>
          <p:cNvPr id="6" name="TextBox 3"/>
          <p:cNvSpPr txBox="1"/>
          <p:nvPr/>
        </p:nvSpPr>
        <p:spPr>
          <a:xfrm>
            <a:off x="8444555" y="1806872"/>
            <a:ext cx="2589205" cy="3170099"/>
          </a:xfrm>
          <a:prstGeom prst="rect">
            <a:avLst/>
          </a:prstGeom>
          <a:noFill/>
          <a:ln>
            <a:solidFill>
              <a:schemeClr val="bg1"/>
            </a:solidFill>
          </a:ln>
        </p:spPr>
        <p:txBody>
          <a:bodyPr wrap="square">
            <a:spAutoFit/>
          </a:bodyPr>
          <a:lstStyle/>
          <a:p>
            <a:r>
              <a:rPr lang="en-US" altLang="zh-CN" sz="2000" dirty="0"/>
              <a:t>A mock-up shows suggested layout, and graphical design elements, such as icons, colors, fonts, etc.</a:t>
            </a:r>
            <a:endParaRPr lang="en-US" altLang="zh-CN" sz="2000" dirty="0"/>
          </a:p>
          <a:p>
            <a:endParaRPr lang="en-US" altLang="zh-CN" sz="2000" dirty="0"/>
          </a:p>
          <a:p>
            <a:r>
              <a:rPr lang="en-US" altLang="zh-CN" sz="2000" dirty="0"/>
              <a:t>This mock-up was drawn with Photoshop.</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966387" cy="790865"/>
          </a:xfrm>
        </p:spPr>
        <p:txBody>
          <a:bodyPr>
            <a:normAutofit/>
          </a:bodyPr>
          <a:lstStyle/>
          <a:p>
            <a:r>
              <a:rPr lang="en-US" altLang="zh-CN" dirty="0"/>
              <a:t>Heads Up</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5" name="TextBox 3"/>
          <p:cNvSpPr txBox="1"/>
          <p:nvPr/>
        </p:nvSpPr>
        <p:spPr>
          <a:xfrm>
            <a:off x="598690" y="1444626"/>
            <a:ext cx="10946524" cy="398780"/>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1</a:t>
            </a:r>
            <a:r>
              <a:rPr lang="en-US" altLang="zh-CN" sz="2000" b="1" baseline="30000" dirty="0">
                <a:solidFill>
                  <a:srgbClr val="515223"/>
                </a:solidFill>
                <a:latin typeface="Helvetica" pitchFamily="2" charset="0"/>
                <a:cs typeface="Arial" panose="020B0604020202090204" pitchFamily="34" charset="0"/>
              </a:rPr>
              <a:t>st</a:t>
            </a:r>
            <a:r>
              <a:rPr lang="en-US" altLang="zh-CN" sz="2000" b="1" dirty="0">
                <a:solidFill>
                  <a:srgbClr val="515223"/>
                </a:solidFill>
                <a:latin typeface="Helvetica" pitchFamily="2" charset="0"/>
                <a:cs typeface="Arial" panose="020B0604020202090204" pitchFamily="34" charset="0"/>
              </a:rPr>
              <a:t> Assignment has been uploaded to </a:t>
            </a:r>
            <a:r>
              <a:rPr lang="zh-CN" altLang="en-US" sz="2000" b="1" dirty="0">
                <a:solidFill>
                  <a:srgbClr val="515223"/>
                </a:solidFill>
                <a:latin typeface="Helvetica" pitchFamily="2" charset="0"/>
                <a:cs typeface="Arial" panose="020B0604020202090204" pitchFamily="34" charset="0"/>
              </a:rPr>
              <a:t>微助教， </a:t>
            </a:r>
            <a:r>
              <a:rPr lang="en-US" altLang="zh-CN" sz="2000" b="1" u="sng" dirty="0">
                <a:solidFill>
                  <a:srgbClr val="C00000"/>
                </a:solidFill>
                <a:latin typeface="Helvetica" pitchFamily="2" charset="0"/>
                <a:cs typeface="Arial" panose="020B0604020202090204" pitchFamily="34" charset="0"/>
              </a:rPr>
              <a:t>Due on Mar 23</a:t>
            </a:r>
            <a:r>
              <a:rPr lang="en-US" altLang="zh-CN" sz="2000" b="1" u="sng" baseline="30000" dirty="0">
                <a:solidFill>
                  <a:srgbClr val="C00000"/>
                </a:solidFill>
                <a:latin typeface="Helvetica" pitchFamily="2" charset="0"/>
                <a:cs typeface="Arial" panose="020B0604020202090204" pitchFamily="34" charset="0"/>
              </a:rPr>
              <a:t>rd</a:t>
            </a:r>
            <a:r>
              <a:rPr lang="en-US" altLang="zh-CN" sz="2000" b="1" u="sng" dirty="0">
                <a:solidFill>
                  <a:srgbClr val="C00000"/>
                </a:solidFill>
                <a:latin typeface="Helvetica" pitchFamily="2" charset="0"/>
                <a:cs typeface="Arial" panose="020B0604020202090204" pitchFamily="34" charset="0"/>
              </a:rPr>
              <a:t>, 23:55 pm</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Mental Model and Computer Model</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4" name="TextBox 3"/>
          <p:cNvSpPr txBox="1"/>
          <p:nvPr/>
        </p:nvSpPr>
        <p:spPr>
          <a:xfrm>
            <a:off x="3329941" y="1646262"/>
            <a:ext cx="8110132" cy="34778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Mental Model </a:t>
            </a:r>
            <a:endParaRPr lang="en-US" altLang="zh-CN" sz="2000" b="1" dirty="0">
              <a:solidFill>
                <a:srgbClr val="515223"/>
              </a:solidFill>
              <a:latin typeface="Helvetica" pitchFamily="2" charset="0"/>
              <a:cs typeface="Arial" panose="020B0604020202090204" pitchFamily="34" charset="0"/>
            </a:endParaRPr>
          </a:p>
          <a:p>
            <a:r>
              <a:rPr lang="en-US" altLang="zh-CN" sz="2000" dirty="0"/>
              <a:t>The mental model is the user’s view of the system and the user experience that it provides. </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Computer Model </a:t>
            </a:r>
            <a:endParaRPr lang="en-US" altLang="zh-CN" sz="2000" b="1" dirty="0">
              <a:solidFill>
                <a:srgbClr val="515223"/>
              </a:solidFill>
              <a:latin typeface="Helvetica" pitchFamily="2" charset="0"/>
              <a:cs typeface="Arial" panose="020B0604020202090204" pitchFamily="34" charset="0"/>
            </a:endParaRPr>
          </a:p>
          <a:p>
            <a:r>
              <a:rPr lang="en-US" altLang="zh-CN" sz="2000" dirty="0"/>
              <a:t>The computer model is the functions, data, content, etc. provided by the system.</a:t>
            </a:r>
            <a:endParaRPr lang="en-US" altLang="zh-CN" sz="2000" dirty="0"/>
          </a:p>
        </p:txBody>
      </p:sp>
      <p:pic>
        <p:nvPicPr>
          <p:cNvPr id="5" name="图片 4"/>
          <p:cNvPicPr>
            <a:picLocks noChangeAspect="1"/>
          </p:cNvPicPr>
          <p:nvPr/>
        </p:nvPicPr>
        <p:blipFill>
          <a:blip r:embed="rId1"/>
          <a:stretch>
            <a:fillRect/>
          </a:stretch>
        </p:blipFill>
        <p:spPr>
          <a:xfrm>
            <a:off x="864771" y="1527718"/>
            <a:ext cx="2278577" cy="2126164"/>
          </a:xfrm>
          <a:prstGeom prst="rect">
            <a:avLst/>
          </a:prstGeom>
        </p:spPr>
      </p:pic>
      <p:pic>
        <p:nvPicPr>
          <p:cNvPr id="6" name="图片 5"/>
          <p:cNvPicPr>
            <a:picLocks noChangeAspect="1"/>
          </p:cNvPicPr>
          <p:nvPr/>
        </p:nvPicPr>
        <p:blipFill>
          <a:blip r:embed="rId2"/>
          <a:stretch>
            <a:fillRect/>
          </a:stretch>
        </p:blipFill>
        <p:spPr>
          <a:xfrm>
            <a:off x="864771" y="4053841"/>
            <a:ext cx="2217612" cy="212616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Mental Model and Computer Model</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6" y="1356887"/>
            <a:ext cx="10946524" cy="3477875"/>
          </a:xfrm>
          <a:prstGeom prst="rect">
            <a:avLst/>
          </a:prstGeom>
          <a:noFill/>
        </p:spPr>
        <p:txBody>
          <a:bodyPr wrap="square">
            <a:spAutoFit/>
          </a:bodyPr>
          <a:lstStyle/>
          <a:p>
            <a:r>
              <a:rPr lang="en-US" altLang="zh-CN" sz="2000" dirty="0"/>
              <a:t>The mental model is the user's model of what the system provides. </a:t>
            </a:r>
            <a:endParaRPr lang="en-US" altLang="zh-CN" sz="2000" dirty="0"/>
          </a:p>
          <a:p>
            <a:endParaRPr lang="en-US" altLang="zh-CN" sz="2000" dirty="0"/>
          </a:p>
          <a:p>
            <a:r>
              <a:rPr lang="en-US" altLang="zh-CN" sz="2000" dirty="0"/>
              <a:t>The computer model may be quite different from the user’s mental model.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Example: A board game, e.g., chess</a:t>
            </a:r>
            <a:endParaRPr lang="en-US" altLang="zh-CN" sz="2000" b="1" dirty="0">
              <a:solidFill>
                <a:srgbClr val="515223"/>
              </a:solidFill>
              <a:latin typeface="Helvetica" pitchFamily="2" charset="0"/>
              <a:cs typeface="Arial" panose="020B0604020202090204" pitchFamily="34" charset="0"/>
            </a:endParaRPr>
          </a:p>
          <a:p>
            <a:r>
              <a:rPr lang="en-US" altLang="zh-CN" sz="2000" dirty="0"/>
              <a:t>	mental model — pieces on a board</a:t>
            </a:r>
            <a:endParaRPr lang="en-US" altLang="zh-CN" sz="2000" dirty="0"/>
          </a:p>
          <a:p>
            <a:pPr lvl="2"/>
            <a:r>
              <a:rPr lang="en-US" altLang="zh-CN" sz="2000" dirty="0"/>
              <a:t>computer model — data and logic that describe the game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Example: The desktop metaphor, e.g., Windows and Mac OS</a:t>
            </a:r>
            <a:endParaRPr lang="en-US" altLang="zh-CN" sz="2000" b="1" dirty="0">
              <a:solidFill>
                <a:srgbClr val="515223"/>
              </a:solidFill>
              <a:latin typeface="Helvetica" pitchFamily="2" charset="0"/>
              <a:cs typeface="Arial" panose="020B0604020202090204" pitchFamily="34" charset="0"/>
            </a:endParaRPr>
          </a:p>
          <a:p>
            <a:pPr lvl="2"/>
            <a:r>
              <a:rPr lang="en-US" altLang="zh-CN" sz="2000" dirty="0"/>
              <a:t>mental model — files and folders on a desk top</a:t>
            </a:r>
            <a:endParaRPr lang="en-US" altLang="zh-CN" sz="2000" dirty="0"/>
          </a:p>
          <a:p>
            <a:pPr lvl="2"/>
            <a:r>
              <a:rPr lang="en-US" altLang="zh-CN" sz="2000" dirty="0"/>
              <a:t>computer model — file system and metadata about the items visible on screen</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117975" cy="790865"/>
          </a:xfrm>
        </p:spPr>
        <p:txBody>
          <a:bodyPr>
            <a:normAutofit/>
          </a:bodyPr>
          <a:lstStyle/>
          <a:p>
            <a:r>
              <a:rPr lang="it-IT" altLang="zh-CN" dirty="0"/>
              <a:t>Mental Model v. Computer Model</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883689" y="4869864"/>
            <a:ext cx="5212311" cy="707886"/>
          </a:xfrm>
          <a:prstGeom prst="rect">
            <a:avLst/>
          </a:prstGeom>
          <a:noFill/>
        </p:spPr>
        <p:txBody>
          <a:bodyPr wrap="square">
            <a:spAutoFit/>
          </a:bodyPr>
          <a:lstStyle/>
          <a:p>
            <a:r>
              <a:rPr lang="en-US" altLang="zh-CN" sz="2000" dirty="0"/>
              <a:t>The </a:t>
            </a:r>
            <a:r>
              <a:rPr lang="en-US" altLang="zh-CN" b="1" dirty="0">
                <a:solidFill>
                  <a:srgbClr val="FF0000"/>
                </a:solidFill>
              </a:rPr>
              <a:t>mental model </a:t>
            </a:r>
            <a:r>
              <a:rPr lang="en-US" altLang="zh-CN" sz="2000" dirty="0"/>
              <a:t>is that the photograph is embedded in the text of the document…</a:t>
            </a:r>
            <a:endParaRPr lang="en-US" altLang="zh-CN" sz="2000" dirty="0"/>
          </a:p>
        </p:txBody>
      </p:sp>
      <p:pic>
        <p:nvPicPr>
          <p:cNvPr id="4" name="图片 3"/>
          <p:cNvPicPr>
            <a:picLocks noChangeAspect="1"/>
          </p:cNvPicPr>
          <p:nvPr/>
        </p:nvPicPr>
        <p:blipFill>
          <a:blip r:embed="rId1"/>
          <a:stretch>
            <a:fillRect/>
          </a:stretch>
        </p:blipFill>
        <p:spPr>
          <a:xfrm>
            <a:off x="883689" y="1028699"/>
            <a:ext cx="5334462" cy="3764606"/>
          </a:xfrm>
          <a:prstGeom prst="rect">
            <a:avLst/>
          </a:prstGeom>
        </p:spPr>
      </p:pic>
      <p:pic>
        <p:nvPicPr>
          <p:cNvPr id="5" name="图片 4"/>
          <p:cNvPicPr>
            <a:picLocks noChangeAspect="1"/>
          </p:cNvPicPr>
          <p:nvPr/>
        </p:nvPicPr>
        <p:blipFill>
          <a:blip r:embed="rId2"/>
          <a:stretch>
            <a:fillRect/>
          </a:stretch>
        </p:blipFill>
        <p:spPr>
          <a:xfrm>
            <a:off x="6425716" y="883918"/>
            <a:ext cx="5448772" cy="3970364"/>
          </a:xfrm>
          <a:prstGeom prst="rect">
            <a:avLst/>
          </a:prstGeom>
        </p:spPr>
      </p:pic>
      <p:sp>
        <p:nvSpPr>
          <p:cNvPr id="6" name="TextBox 3"/>
          <p:cNvSpPr txBox="1"/>
          <p:nvPr/>
        </p:nvSpPr>
        <p:spPr>
          <a:xfrm>
            <a:off x="6610684" y="4854282"/>
            <a:ext cx="5263804" cy="1015663"/>
          </a:xfrm>
          <a:prstGeom prst="rect">
            <a:avLst/>
          </a:prstGeom>
          <a:noFill/>
        </p:spPr>
        <p:txBody>
          <a:bodyPr wrap="square">
            <a:spAutoFit/>
          </a:bodyPr>
          <a:lstStyle/>
          <a:p>
            <a:r>
              <a:rPr lang="en-US" altLang="zh-CN" sz="2000" dirty="0"/>
              <a:t>but in the </a:t>
            </a:r>
            <a:r>
              <a:rPr lang="en-US" altLang="zh-CN" sz="2000" b="1" dirty="0">
                <a:solidFill>
                  <a:srgbClr val="FF0000"/>
                </a:solidFill>
              </a:rPr>
              <a:t>computer model </a:t>
            </a:r>
            <a:r>
              <a:rPr lang="en-US" altLang="zh-CN" sz="2000" dirty="0"/>
              <a:t>the text and photograph are independent files, which could be changed separately. </a:t>
            </a:r>
            <a:endParaRPr lang="en-US" altLang="zh-CN" sz="2000" dirty="0"/>
          </a:p>
        </p:txBody>
      </p:sp>
      <p:sp>
        <p:nvSpPr>
          <p:cNvPr id="9" name="文本框 8"/>
          <p:cNvSpPr txBox="1"/>
          <p:nvPr/>
        </p:nvSpPr>
        <p:spPr>
          <a:xfrm>
            <a:off x="7161229" y="6101317"/>
            <a:ext cx="6096000" cy="369332"/>
          </a:xfrm>
          <a:prstGeom prst="rect">
            <a:avLst/>
          </a:prstGeom>
          <a:noFill/>
        </p:spPr>
        <p:txBody>
          <a:bodyPr wrap="square">
            <a:spAutoFit/>
          </a:bodyPr>
          <a:lstStyle/>
          <a:p>
            <a:r>
              <a:rPr lang="en-US" altLang="zh-CN" i="1" dirty="0"/>
              <a:t>Based on an example by Joel </a:t>
            </a:r>
            <a:r>
              <a:rPr lang="en-US" altLang="zh-CN" i="1" dirty="0" err="1"/>
              <a:t>Spolsky</a:t>
            </a:r>
            <a:r>
              <a:rPr lang="en-US" altLang="zh-CN" i="1" dirty="0"/>
              <a:t> </a:t>
            </a:r>
            <a:endParaRPr lang="zh-CN" altLang="en-US" i="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10211484" cy="790865"/>
          </a:xfrm>
        </p:spPr>
        <p:txBody>
          <a:bodyPr>
            <a:noAutofit/>
          </a:bodyPr>
          <a:lstStyle/>
          <a:p>
            <a:r>
              <a:rPr lang="en-US" altLang="zh-CN" dirty="0"/>
              <a:t>Mental Models and User Experience</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6" y="1690062"/>
            <a:ext cx="10946524" cy="400110"/>
          </a:xfrm>
          <a:prstGeom prst="rect">
            <a:avLst/>
          </a:prstGeom>
          <a:noFill/>
        </p:spPr>
        <p:txBody>
          <a:bodyPr wrap="square">
            <a:spAutoFit/>
          </a:bodyPr>
          <a:lstStyle/>
          <a:p>
            <a:r>
              <a:rPr lang="en-US" altLang="zh-CN" sz="2000" dirty="0"/>
              <a:t>The user experience is made up from several layers.</a:t>
            </a:r>
            <a:endParaRPr lang="en-US" sz="2000" b="1" dirty="0">
              <a:solidFill>
                <a:srgbClr val="515223"/>
              </a:solidFill>
              <a:latin typeface="Helvetica" pitchFamily="2" charset="0"/>
              <a:cs typeface="Arial" panose="020B0604020202090204" pitchFamily="34" charset="0"/>
            </a:endParaRPr>
          </a:p>
        </p:txBody>
      </p:sp>
      <p:pic>
        <p:nvPicPr>
          <p:cNvPr id="4" name="图片 3"/>
          <p:cNvPicPr>
            <a:picLocks noChangeAspect="1"/>
          </p:cNvPicPr>
          <p:nvPr/>
        </p:nvPicPr>
        <p:blipFill>
          <a:blip r:embed="rId1"/>
          <a:stretch>
            <a:fillRect/>
          </a:stretch>
        </p:blipFill>
        <p:spPr>
          <a:xfrm>
            <a:off x="1496964" y="2270392"/>
            <a:ext cx="9400063" cy="2459163"/>
          </a:xfrm>
          <a:prstGeom prst="rect">
            <a:avLst/>
          </a:prstGeom>
        </p:spPr>
      </p:pic>
      <p:sp>
        <p:nvSpPr>
          <p:cNvPr id="5" name="TextBox 3"/>
          <p:cNvSpPr txBox="1"/>
          <p:nvPr/>
        </p:nvSpPr>
        <p:spPr>
          <a:xfrm>
            <a:off x="572376" y="4909775"/>
            <a:ext cx="10946524" cy="400110"/>
          </a:xfrm>
          <a:prstGeom prst="rect">
            <a:avLst/>
          </a:prstGeom>
          <a:noFill/>
        </p:spPr>
        <p:txBody>
          <a:bodyPr wrap="square">
            <a:spAutoFit/>
          </a:bodyPr>
          <a:lstStyle/>
          <a:p>
            <a:r>
              <a:rPr lang="en-US" altLang="zh-CN" sz="2000" dirty="0"/>
              <a:t>Collectively, these layers should provide a user experience that matches the mental model.</a:t>
            </a:r>
            <a:endParaRPr lang="en-US"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438486" cy="790865"/>
          </a:xfrm>
        </p:spPr>
        <p:txBody>
          <a:bodyPr>
            <a:normAutofit/>
          </a:bodyPr>
          <a:lstStyle/>
          <a:p>
            <a:r>
              <a:rPr lang="en-US" altLang="zh-CN" dirty="0"/>
              <a:t>The Model View Controller</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622738" y="1484322"/>
            <a:ext cx="10946524" cy="1323439"/>
          </a:xfrm>
          <a:prstGeom prst="rect">
            <a:avLst/>
          </a:prstGeom>
          <a:noFill/>
        </p:spPr>
        <p:txBody>
          <a:bodyPr wrap="square">
            <a:spAutoFit/>
          </a:bodyPr>
          <a:lstStyle/>
          <a:p>
            <a:r>
              <a:rPr lang="en-US" altLang="zh-CN" sz="2000" dirty="0"/>
              <a:t>The </a:t>
            </a:r>
            <a:r>
              <a:rPr lang="en-US" altLang="zh-CN" sz="2000" b="1" dirty="0">
                <a:solidFill>
                  <a:srgbClr val="FF0000"/>
                </a:solidFill>
              </a:rPr>
              <a:t>Model View Controller (MVC) </a:t>
            </a:r>
            <a:r>
              <a:rPr lang="en-US" altLang="zh-CN" sz="2000" dirty="0"/>
              <a:t>is a computer model with layers that correspond to the layers of the mental model. </a:t>
            </a:r>
            <a:endParaRPr lang="en-US" altLang="zh-CN" sz="2000" dirty="0"/>
          </a:p>
          <a:p>
            <a:endParaRPr lang="en-US" altLang="zh-CN" sz="2000" dirty="0"/>
          </a:p>
          <a:p>
            <a:r>
              <a:rPr lang="en-US" altLang="zh-CN" sz="2000" dirty="0"/>
              <a:t>It is a very widely used model for interactive systems.</a:t>
            </a:r>
            <a:endParaRPr lang="en-US" sz="2000" b="1" dirty="0">
              <a:solidFill>
                <a:srgbClr val="FF0000"/>
              </a:solidFill>
              <a:latin typeface="Helvetica" pitchFamily="2" charset="0"/>
              <a:cs typeface="Arial" panose="020B0604020202090204" pitchFamily="34" charset="0"/>
            </a:endParaRPr>
          </a:p>
        </p:txBody>
      </p:sp>
      <p:pic>
        <p:nvPicPr>
          <p:cNvPr id="4" name="图片 3"/>
          <p:cNvPicPr>
            <a:picLocks noChangeAspect="1"/>
          </p:cNvPicPr>
          <p:nvPr/>
        </p:nvPicPr>
        <p:blipFill>
          <a:blip r:embed="rId1"/>
          <a:stretch>
            <a:fillRect/>
          </a:stretch>
        </p:blipFill>
        <p:spPr>
          <a:xfrm>
            <a:off x="408931" y="3117664"/>
            <a:ext cx="11374138" cy="24373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966387" cy="790865"/>
          </a:xfrm>
        </p:spPr>
        <p:txBody>
          <a:bodyPr>
            <a:normAutofit/>
          </a:bodyPr>
          <a:lstStyle/>
          <a:p>
            <a:r>
              <a:rPr lang="en-US" altLang="zh-CN" dirty="0"/>
              <a:t>The Model View Controller</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5" name="TextBox 3"/>
          <p:cNvSpPr txBox="1"/>
          <p:nvPr/>
        </p:nvSpPr>
        <p:spPr>
          <a:xfrm>
            <a:off x="622738" y="3429000"/>
            <a:ext cx="10946524" cy="2862322"/>
          </a:xfrm>
          <a:prstGeom prst="rect">
            <a:avLst/>
          </a:prstGeom>
          <a:noFill/>
        </p:spPr>
        <p:txBody>
          <a:bodyPr wrap="square">
            <a:spAutoFit/>
          </a:bodyPr>
          <a:lstStyle/>
          <a:p>
            <a:r>
              <a:rPr lang="en-US" altLang="zh-CN" sz="2000" dirty="0"/>
              <a:t>The term </a:t>
            </a:r>
            <a:r>
              <a:rPr lang="en-US" altLang="zh-CN" sz="2000" b="1" dirty="0">
                <a:solidFill>
                  <a:srgbClr val="FF0000"/>
                </a:solidFill>
              </a:rPr>
              <a:t>Model View Controller (MVC)</a:t>
            </a:r>
            <a:r>
              <a:rPr lang="en-US" altLang="zh-CN" sz="2000" dirty="0"/>
              <a:t> is used with a wide variety of slightly different meanings.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In this lecture we use MVC as a computer model for designing the user experience. </a:t>
            </a:r>
            <a:endParaRPr lang="en-US" altLang="zh-CN" sz="2000" b="1" dirty="0">
              <a:solidFill>
                <a:srgbClr val="515223"/>
              </a:solidFill>
              <a:latin typeface="Helvetica" pitchFamily="2" charset="0"/>
              <a:cs typeface="Arial" panose="020B0604020202090204" pitchFamily="34" charset="0"/>
            </a:endParaRPr>
          </a:p>
          <a:p>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In other lectures, we see it as: </a:t>
            </a:r>
            <a:endParaRPr lang="en-US" altLang="zh-CN" sz="2000" b="1" dirty="0">
              <a:solidFill>
                <a:srgbClr val="515223"/>
              </a:solidFill>
              <a:latin typeface="Helvetica" pitchFamily="2" charset="0"/>
              <a:cs typeface="Arial" panose="020B0604020202090204" pitchFamily="34" charset="0"/>
            </a:endParaRPr>
          </a:p>
          <a:p>
            <a:r>
              <a:rPr lang="en-US" altLang="zh-CN" sz="2000" dirty="0"/>
              <a:t>	a system architecture (system design)</a:t>
            </a:r>
            <a:endParaRPr lang="en-US" altLang="zh-CN" sz="2000" dirty="0"/>
          </a:p>
          <a:p>
            <a:r>
              <a:rPr lang="en-US" altLang="zh-CN" sz="2000" dirty="0"/>
              <a:t>	design pattern (program design)</a:t>
            </a:r>
            <a:endParaRPr lang="en-US" altLang="zh-CN" sz="2000" dirty="0"/>
          </a:p>
          <a:p>
            <a:r>
              <a:rPr lang="en-US" altLang="zh-CN" sz="2000" dirty="0"/>
              <a:t>	a framework for program development</a:t>
            </a:r>
            <a:endParaRPr lang="en-US" sz="2000" b="1" dirty="0">
              <a:solidFill>
                <a:srgbClr val="FF0000"/>
              </a:solidFill>
              <a:latin typeface="Helvetica" pitchFamily="2" charset="0"/>
              <a:cs typeface="Arial" panose="020B0604020202090204" pitchFamily="34" charset="0"/>
            </a:endParaRPr>
          </a:p>
        </p:txBody>
      </p:sp>
      <p:pic>
        <p:nvPicPr>
          <p:cNvPr id="4" name="图片 3"/>
          <p:cNvPicPr>
            <a:picLocks noChangeAspect="1"/>
          </p:cNvPicPr>
          <p:nvPr/>
        </p:nvPicPr>
        <p:blipFill>
          <a:blip r:embed="rId1"/>
          <a:stretch>
            <a:fillRect/>
          </a:stretch>
        </p:blipFill>
        <p:spPr>
          <a:xfrm>
            <a:off x="2171701" y="1161963"/>
            <a:ext cx="7955280" cy="201176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Computer Systems and Networks</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622738" y="3509227"/>
            <a:ext cx="10946524" cy="2554545"/>
          </a:xfrm>
          <a:prstGeom prst="rect">
            <a:avLst/>
          </a:prstGeom>
          <a:noFill/>
        </p:spPr>
        <p:txBody>
          <a:bodyPr wrap="square">
            <a:spAutoFit/>
          </a:bodyPr>
          <a:lstStyle/>
          <a:p>
            <a:r>
              <a:rPr lang="en-US" altLang="zh-CN" sz="2000" dirty="0"/>
              <a:t>The </a:t>
            </a:r>
            <a:r>
              <a:rPr lang="en-US" altLang="zh-CN" sz="2000" b="1" dirty="0">
                <a:solidFill>
                  <a:srgbClr val="FF0000"/>
                </a:solidFill>
              </a:rPr>
              <a:t>performance, reliability </a:t>
            </a:r>
            <a:r>
              <a:rPr lang="en-US" altLang="zh-CN" sz="2000" dirty="0"/>
              <a:t>and </a:t>
            </a:r>
            <a:r>
              <a:rPr lang="en-US" altLang="zh-CN" sz="2000" b="1" dirty="0">
                <a:solidFill>
                  <a:srgbClr val="FF0000"/>
                </a:solidFill>
              </a:rPr>
              <a:t>predictability</a:t>
            </a:r>
            <a:r>
              <a:rPr lang="en-US" altLang="zh-CN" sz="2000" dirty="0"/>
              <a:t> of computer systems and networks are crucial factors in the user experience.</a:t>
            </a:r>
            <a:endParaRPr lang="en-US" altLang="zh-CN" sz="2000" dirty="0"/>
          </a:p>
          <a:p>
            <a:endParaRPr lang="en-US" altLang="zh-CN" sz="2000" dirty="0"/>
          </a:p>
          <a:p>
            <a:r>
              <a:rPr lang="en-US" altLang="zh-CN" sz="2000" dirty="0"/>
              <a:t>User interfaces may be designed for specific hardware capabilities, e.g., screen sizes, input devices, sensors, graphics processors, etc.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The next lecture discusses how these factors apply to the user experience of web sites and smartphone apps.</a:t>
            </a:r>
            <a:endParaRPr lang="en-US" sz="2000" b="1" dirty="0">
              <a:solidFill>
                <a:srgbClr val="515223"/>
              </a:solidFill>
              <a:latin typeface="Helvetica" pitchFamily="2" charset="0"/>
              <a:cs typeface="Arial" panose="020B0604020202090204" pitchFamily="34" charset="0"/>
            </a:endParaRPr>
          </a:p>
        </p:txBody>
      </p:sp>
      <p:pic>
        <p:nvPicPr>
          <p:cNvPr id="4" name="图片 3"/>
          <p:cNvPicPr>
            <a:picLocks noChangeAspect="1"/>
          </p:cNvPicPr>
          <p:nvPr/>
        </p:nvPicPr>
        <p:blipFill>
          <a:blip r:embed="rId1"/>
          <a:stretch>
            <a:fillRect/>
          </a:stretch>
        </p:blipFill>
        <p:spPr>
          <a:xfrm>
            <a:off x="3085011" y="1146408"/>
            <a:ext cx="5921253" cy="21414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Model: Content and Data</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6" y="3922722"/>
            <a:ext cx="10946524" cy="1631216"/>
          </a:xfrm>
          <a:prstGeom prst="rect">
            <a:avLst/>
          </a:prstGeom>
          <a:noFill/>
        </p:spPr>
        <p:txBody>
          <a:bodyPr wrap="square">
            <a:spAutoFit/>
          </a:bodyPr>
          <a:lstStyle/>
          <a:p>
            <a:r>
              <a:rPr lang="en-US" altLang="zh-CN" sz="2000" dirty="0"/>
              <a:t>In MVC, the </a:t>
            </a:r>
            <a:r>
              <a:rPr lang="en-US" altLang="zh-CN" sz="2000" b="1" dirty="0">
                <a:solidFill>
                  <a:srgbClr val="FF0000"/>
                </a:solidFill>
              </a:rPr>
              <a:t>model</a:t>
            </a:r>
            <a:r>
              <a:rPr lang="en-US" altLang="zh-CN" sz="2000" dirty="0"/>
              <a:t> provides all the function of the program except for the interactions with the user. It includes: </a:t>
            </a:r>
            <a:endParaRPr lang="en-US" altLang="zh-CN" sz="2000" dirty="0"/>
          </a:p>
          <a:p>
            <a:pPr lvl="2"/>
            <a:r>
              <a:rPr lang="en-US" altLang="zh-CN" sz="2000" dirty="0"/>
              <a:t>program logic</a:t>
            </a:r>
            <a:endParaRPr lang="en-US" altLang="zh-CN" sz="2000" dirty="0"/>
          </a:p>
          <a:p>
            <a:pPr lvl="2"/>
            <a:r>
              <a:rPr lang="en-US" altLang="zh-CN" sz="2000" dirty="0"/>
              <a:t>data structures, file systems</a:t>
            </a:r>
            <a:endParaRPr lang="en-US" altLang="zh-CN" sz="2000" dirty="0"/>
          </a:p>
          <a:p>
            <a:pPr lvl="2"/>
            <a:r>
              <a:rPr lang="en-US" altLang="zh-CN" sz="2000" dirty="0"/>
              <a:t>content, e.g., text, graphical data, audio, metadata, etc.</a:t>
            </a:r>
            <a:endParaRPr lang="en-US" sz="2000" b="1" dirty="0">
              <a:solidFill>
                <a:srgbClr val="FF0000"/>
              </a:solidFill>
              <a:latin typeface="Helvetica" pitchFamily="2" charset="0"/>
              <a:cs typeface="Arial" panose="020B0604020202090204" pitchFamily="34" charset="0"/>
            </a:endParaRPr>
          </a:p>
        </p:txBody>
      </p:sp>
      <p:pic>
        <p:nvPicPr>
          <p:cNvPr id="4" name="图片 3"/>
          <p:cNvPicPr>
            <a:picLocks noChangeAspect="1"/>
          </p:cNvPicPr>
          <p:nvPr/>
        </p:nvPicPr>
        <p:blipFill>
          <a:blip r:embed="rId1"/>
          <a:stretch>
            <a:fillRect/>
          </a:stretch>
        </p:blipFill>
        <p:spPr>
          <a:xfrm>
            <a:off x="2632331" y="1028699"/>
            <a:ext cx="6927338" cy="240030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Model: Content and Data</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462718" y="1028699"/>
            <a:ext cx="10946524" cy="707886"/>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Inexperienced clients and graphics designers sometimes ask for interface features that are not supported by the model. </a:t>
            </a:r>
            <a:endParaRPr lang="en-US" sz="2000" b="1" dirty="0">
              <a:solidFill>
                <a:srgbClr val="515223"/>
              </a:solidFill>
              <a:latin typeface="Helvetica" pitchFamily="2" charset="0"/>
              <a:cs typeface="Arial" panose="020B0604020202090204" pitchFamily="34" charset="0"/>
            </a:endParaRPr>
          </a:p>
        </p:txBody>
      </p:sp>
      <p:pic>
        <p:nvPicPr>
          <p:cNvPr id="4" name="图片 3"/>
          <p:cNvPicPr>
            <a:picLocks noChangeAspect="1"/>
          </p:cNvPicPr>
          <p:nvPr/>
        </p:nvPicPr>
        <p:blipFill>
          <a:blip r:embed="rId1"/>
          <a:stretch>
            <a:fillRect/>
          </a:stretch>
        </p:blipFill>
        <p:spPr>
          <a:xfrm>
            <a:off x="462718" y="1687723"/>
            <a:ext cx="6989642" cy="4717488"/>
          </a:xfrm>
          <a:prstGeom prst="rect">
            <a:avLst/>
          </a:prstGeom>
        </p:spPr>
      </p:pic>
      <p:sp>
        <p:nvSpPr>
          <p:cNvPr id="6" name="文本框 5"/>
          <p:cNvSpPr txBox="1"/>
          <p:nvPr/>
        </p:nvSpPr>
        <p:spPr>
          <a:xfrm>
            <a:off x="7703244" y="1954774"/>
            <a:ext cx="3112438" cy="1323439"/>
          </a:xfrm>
          <a:prstGeom prst="rect">
            <a:avLst/>
          </a:prstGeom>
          <a:noFill/>
        </p:spPr>
        <p:txBody>
          <a:bodyPr wrap="square">
            <a:spAutoFit/>
          </a:bodyPr>
          <a:lstStyle/>
          <a:p>
            <a:r>
              <a:rPr lang="en-US" altLang="zh-CN" sz="2000" dirty="0"/>
              <a:t>This game has an </a:t>
            </a:r>
            <a:r>
              <a:rPr lang="en-US" altLang="zh-CN" sz="2000" i="1" dirty="0"/>
              <a:t>Undo</a:t>
            </a:r>
            <a:r>
              <a:rPr lang="en-US" altLang="zh-CN" sz="2000" dirty="0"/>
              <a:t> button. For this purpose, the model must keep a list of all previous moves.</a:t>
            </a:r>
            <a:endParaRPr lang="zh-CN" alt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42559" cy="790865"/>
          </a:xfrm>
        </p:spPr>
        <p:txBody>
          <a:bodyPr>
            <a:noAutofit/>
          </a:bodyPr>
          <a:lstStyle/>
          <a:p>
            <a:r>
              <a:rPr lang="en-US" altLang="zh-CN" sz="3200" dirty="0"/>
              <a:t>Separation of Content from the View</a:t>
            </a:r>
            <a:endParaRPr lang="en-US" sz="32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1443794" y="1028699"/>
            <a:ext cx="9304412" cy="52317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966387" cy="790865"/>
          </a:xfrm>
        </p:spPr>
        <p:txBody>
          <a:bodyPr>
            <a:normAutofit/>
          </a:bodyPr>
          <a:lstStyle/>
          <a:p>
            <a:r>
              <a:rPr lang="en-US" altLang="zh-CN" dirty="0"/>
              <a:t>Heads Up</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5" name="TextBox 3"/>
          <p:cNvSpPr txBox="1"/>
          <p:nvPr/>
        </p:nvSpPr>
        <p:spPr>
          <a:xfrm>
            <a:off x="622738" y="1128862"/>
            <a:ext cx="10946524" cy="398780"/>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1</a:t>
            </a:r>
            <a:r>
              <a:rPr lang="en-US" altLang="zh-CN" sz="2000" b="1" baseline="30000" dirty="0">
                <a:solidFill>
                  <a:srgbClr val="515223"/>
                </a:solidFill>
                <a:latin typeface="Helvetica" pitchFamily="2" charset="0"/>
                <a:cs typeface="Arial" panose="020B0604020202090204" pitchFamily="34" charset="0"/>
              </a:rPr>
              <a:t>st</a:t>
            </a:r>
            <a:r>
              <a:rPr lang="en-US" altLang="zh-CN" sz="2000" b="1" dirty="0">
                <a:solidFill>
                  <a:srgbClr val="515223"/>
                </a:solidFill>
                <a:latin typeface="Helvetica" pitchFamily="2" charset="0"/>
                <a:cs typeface="Arial" panose="020B0604020202090204" pitchFamily="34" charset="0"/>
              </a:rPr>
              <a:t> Lab: </a:t>
            </a:r>
            <a:r>
              <a:rPr lang="en-US" altLang="zh-CN" sz="2000" b="1" dirty="0">
                <a:solidFill>
                  <a:srgbClr val="C00000"/>
                </a:solidFill>
                <a:latin typeface="Helvetica" pitchFamily="2" charset="0"/>
                <a:cs typeface="Arial" panose="020B0604020202090204" pitchFamily="34" charset="0"/>
              </a:rPr>
              <a:t>Mar 29</a:t>
            </a:r>
            <a:r>
              <a:rPr lang="en-US" altLang="zh-CN" sz="2000" b="1" baseline="30000" dirty="0">
                <a:solidFill>
                  <a:srgbClr val="C00000"/>
                </a:solidFill>
                <a:latin typeface="Helvetica" pitchFamily="2" charset="0"/>
                <a:cs typeface="Arial" panose="020B0604020202090204" pitchFamily="34" charset="0"/>
              </a:rPr>
              <a:t>th</a:t>
            </a:r>
            <a:r>
              <a:rPr lang="en-US" altLang="zh-CN" sz="2000" b="1" dirty="0">
                <a:solidFill>
                  <a:srgbClr val="C00000"/>
                </a:solidFill>
                <a:latin typeface="Helvetica" pitchFamily="2" charset="0"/>
                <a:cs typeface="Arial" panose="020B0604020202090204" pitchFamily="34" charset="0"/>
              </a:rPr>
              <a:t>, 14:00 – 17:25,  J6-101</a:t>
            </a:r>
            <a:endParaRPr lang="en-US" altLang="zh-CN" sz="2000" b="1" dirty="0">
              <a:solidFill>
                <a:srgbClr val="515223"/>
              </a:solidFill>
              <a:latin typeface="Helvetica" pitchFamily="2" charset="0"/>
              <a:cs typeface="Arial" panose="020B0604020202090204" pitchFamily="34" charset="0"/>
            </a:endParaRPr>
          </a:p>
        </p:txBody>
      </p:sp>
      <p:sp>
        <p:nvSpPr>
          <p:cNvPr id="4" name="TextBox 3"/>
          <p:cNvSpPr txBox="1"/>
          <p:nvPr/>
        </p:nvSpPr>
        <p:spPr>
          <a:xfrm>
            <a:off x="622738" y="1708859"/>
            <a:ext cx="10946524" cy="2246769"/>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Each team will present to TA or Instructor:</a:t>
            </a:r>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	</a:t>
            </a:r>
            <a:r>
              <a:rPr lang="en-US" altLang="zh-CN" sz="2000" dirty="0"/>
              <a:t>Project name</a:t>
            </a:r>
            <a:endParaRPr lang="en-US" altLang="zh-CN" sz="2000" dirty="0"/>
          </a:p>
          <a:p>
            <a:r>
              <a:rPr lang="en-US" altLang="zh-CN" sz="2000" dirty="0"/>
              <a:t>	Team members</a:t>
            </a:r>
            <a:endParaRPr lang="en-US" altLang="zh-CN" sz="2000" dirty="0"/>
          </a:p>
          <a:p>
            <a:r>
              <a:rPr lang="en-US" sz="2000" dirty="0"/>
              <a:t>	Feasibility Study</a:t>
            </a:r>
            <a:endParaRPr lang="en-US" sz="2000" dirty="0"/>
          </a:p>
          <a:p>
            <a:r>
              <a:rPr lang="en-US" sz="2000" dirty="0"/>
              <a:t>	Development Process</a:t>
            </a:r>
            <a:endParaRPr lang="en-US" sz="2000" dirty="0"/>
          </a:p>
          <a:p>
            <a:r>
              <a:rPr lang="en-US" sz="2000" dirty="0"/>
              <a:t>	Project Schedule </a:t>
            </a:r>
            <a:endParaRPr lang="en-US" sz="2000" dirty="0"/>
          </a:p>
          <a:p>
            <a:r>
              <a:rPr lang="en-US" sz="2000" dirty="0"/>
              <a:t>	Requirements (analysis/elicitation, modeling, specification)</a:t>
            </a:r>
            <a:endParaRPr 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2010854" y="5676637"/>
            <a:ext cx="8391722" cy="400110"/>
          </a:xfrm>
          <a:prstGeom prst="rect">
            <a:avLst/>
          </a:prstGeom>
          <a:noFill/>
        </p:spPr>
        <p:txBody>
          <a:bodyPr wrap="square">
            <a:spAutoFit/>
          </a:bodyPr>
          <a:lstStyle/>
          <a:p>
            <a:r>
              <a:rPr lang="en-US" altLang="zh-CN" sz="2000" dirty="0"/>
              <a:t>Two different ways to display a chess position, using the same model. </a:t>
            </a:r>
            <a:endParaRPr lang="en-US" sz="2000" b="1" dirty="0">
              <a:solidFill>
                <a:srgbClr val="FF0000"/>
              </a:solidFill>
              <a:latin typeface="Helvetica" pitchFamily="2" charset="0"/>
              <a:cs typeface="Arial" panose="020B0604020202090204" pitchFamily="34" charset="0"/>
            </a:endParaRPr>
          </a:p>
        </p:txBody>
      </p:sp>
      <p:sp>
        <p:nvSpPr>
          <p:cNvPr id="7" name="Title 1"/>
          <p:cNvSpPr>
            <a:spLocks noGrp="1"/>
          </p:cNvSpPr>
          <p:nvPr>
            <p:ph type="title"/>
          </p:nvPr>
        </p:nvSpPr>
        <p:spPr>
          <a:xfrm>
            <a:off x="1091254" y="237834"/>
            <a:ext cx="9042559" cy="790865"/>
          </a:xfrm>
        </p:spPr>
        <p:txBody>
          <a:bodyPr>
            <a:noAutofit/>
          </a:bodyPr>
          <a:lstStyle/>
          <a:p>
            <a:r>
              <a:rPr lang="en-US" altLang="zh-CN" sz="3200" dirty="0"/>
              <a:t>Model: Separation of Content from the View</a:t>
            </a:r>
            <a:endParaRPr lang="en-US" sz="3200" dirty="0"/>
          </a:p>
        </p:txBody>
      </p:sp>
      <p:pic>
        <p:nvPicPr>
          <p:cNvPr id="8" name="图片 7"/>
          <p:cNvPicPr>
            <a:picLocks noChangeAspect="1"/>
          </p:cNvPicPr>
          <p:nvPr/>
        </p:nvPicPr>
        <p:blipFill>
          <a:blip r:embed="rId1"/>
          <a:stretch>
            <a:fillRect/>
          </a:stretch>
        </p:blipFill>
        <p:spPr>
          <a:xfrm>
            <a:off x="1001804" y="1165859"/>
            <a:ext cx="5204911" cy="4145639"/>
          </a:xfrm>
          <a:prstGeom prst="rect">
            <a:avLst/>
          </a:prstGeom>
        </p:spPr>
      </p:pic>
      <p:pic>
        <p:nvPicPr>
          <p:cNvPr id="10" name="图片 9"/>
          <p:cNvPicPr>
            <a:picLocks noChangeAspect="1"/>
          </p:cNvPicPr>
          <p:nvPr/>
        </p:nvPicPr>
        <p:blipFill>
          <a:blip r:embed="rId2"/>
          <a:stretch>
            <a:fillRect/>
          </a:stretch>
        </p:blipFill>
        <p:spPr>
          <a:xfrm>
            <a:off x="7025491" y="1165859"/>
            <a:ext cx="3512969" cy="423117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Navigation</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622737" y="2878474"/>
            <a:ext cx="10946524" cy="34778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The </a:t>
            </a:r>
            <a:r>
              <a:rPr lang="en-US" altLang="zh-CN" sz="2000" b="1" dirty="0">
                <a:solidFill>
                  <a:srgbClr val="FF0000"/>
                </a:solidFill>
                <a:latin typeface="Helvetica" pitchFamily="2" charset="0"/>
                <a:cs typeface="Arial" panose="020B0604020202090204" pitchFamily="34" charset="0"/>
              </a:rPr>
              <a:t>controller</a:t>
            </a:r>
            <a:r>
              <a:rPr lang="en-US" altLang="zh-CN" sz="2000" b="1" dirty="0">
                <a:solidFill>
                  <a:srgbClr val="515223"/>
                </a:solidFill>
                <a:latin typeface="Helvetica" pitchFamily="2" charset="0"/>
                <a:cs typeface="Arial" panose="020B0604020202090204" pitchFamily="34" charset="0"/>
              </a:rPr>
              <a:t> manages the flow of the application.</a:t>
            </a:r>
            <a:endParaRPr lang="en-US" altLang="zh-CN" sz="2000" b="1" dirty="0">
              <a:solidFill>
                <a:srgbClr val="515223"/>
              </a:solidFill>
              <a:latin typeface="Helvetica" pitchFamily="2" charset="0"/>
              <a:cs typeface="Arial" panose="020B0604020202090204" pitchFamily="34" charset="0"/>
            </a:endParaRPr>
          </a:p>
          <a:p>
            <a:pPr lvl="2"/>
            <a:r>
              <a:rPr lang="en-US" altLang="zh-CN" sz="2000" dirty="0"/>
              <a:t>Controls the </a:t>
            </a:r>
            <a:r>
              <a:rPr lang="en-US" altLang="zh-CN" b="1" dirty="0">
                <a:solidFill>
                  <a:srgbClr val="FF0000"/>
                </a:solidFill>
              </a:rPr>
              <a:t>navigation</a:t>
            </a:r>
            <a:r>
              <a:rPr lang="en-US" altLang="zh-CN" sz="2000" dirty="0"/>
              <a:t> through the various </a:t>
            </a:r>
            <a:r>
              <a:rPr lang="en-US" altLang="zh-CN" sz="2000" b="1" dirty="0">
                <a:solidFill>
                  <a:srgbClr val="FF0000"/>
                </a:solidFill>
              </a:rPr>
              <a:t>displays</a:t>
            </a:r>
            <a:r>
              <a:rPr lang="en-US" altLang="zh-CN" sz="2000" dirty="0"/>
              <a:t> that a system provides (panels, pages of a web site, screens for a smartphone app, pop-up windows, etc.).</a:t>
            </a:r>
            <a:endParaRPr lang="en-US" altLang="zh-CN" sz="2000" dirty="0"/>
          </a:p>
          <a:p>
            <a:pPr lvl="2"/>
            <a:endParaRPr lang="en-US" altLang="zh-CN" sz="2000" dirty="0"/>
          </a:p>
          <a:p>
            <a:pPr lvl="2"/>
            <a:r>
              <a:rPr lang="en-US" altLang="zh-CN" sz="2000" dirty="0"/>
              <a:t>Manages the </a:t>
            </a:r>
            <a:r>
              <a:rPr lang="en-US" altLang="zh-CN" sz="2000" b="1" dirty="0">
                <a:solidFill>
                  <a:srgbClr val="FF0000"/>
                </a:solidFill>
              </a:rPr>
              <a:t>information</a:t>
            </a:r>
            <a:r>
              <a:rPr lang="en-US" altLang="zh-CN" sz="2000" dirty="0"/>
              <a:t> that is saved when leaving a display and makes it available to other displays.</a:t>
            </a:r>
            <a:endParaRPr lang="en-US" altLang="zh-CN" sz="2000" dirty="0"/>
          </a:p>
          <a:p>
            <a:pPr lvl="2"/>
            <a:endParaRPr lang="en-US" altLang="zh-CN" sz="2000" dirty="0"/>
          </a:p>
          <a:p>
            <a:pPr lvl="2"/>
            <a:r>
              <a:rPr lang="en-US" altLang="zh-CN" sz="2000" dirty="0"/>
              <a:t>Invokes user </a:t>
            </a:r>
            <a:r>
              <a:rPr lang="en-US" altLang="zh-CN" sz="2000" b="1" dirty="0">
                <a:solidFill>
                  <a:srgbClr val="FF0000"/>
                </a:solidFill>
              </a:rPr>
              <a:t>interface functions </a:t>
            </a:r>
            <a:r>
              <a:rPr lang="en-US" altLang="zh-CN" sz="2000" dirty="0"/>
              <a:t>that convey information between the model and the user interface. </a:t>
            </a:r>
            <a:endParaRPr lang="en-US" altLang="zh-CN" sz="2000" dirty="0"/>
          </a:p>
          <a:p>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Different versions of MVC have different roles for the controller.</a:t>
            </a:r>
            <a:endParaRPr lang="en-US" sz="2000" b="1" dirty="0">
              <a:solidFill>
                <a:srgbClr val="515223"/>
              </a:solidFill>
              <a:latin typeface="Helvetica" pitchFamily="2" charset="0"/>
              <a:cs typeface="Arial" panose="020B0604020202090204" pitchFamily="34" charset="0"/>
            </a:endParaRPr>
          </a:p>
        </p:txBody>
      </p:sp>
      <p:pic>
        <p:nvPicPr>
          <p:cNvPr id="4" name="图片 3"/>
          <p:cNvPicPr>
            <a:picLocks noChangeAspect="1"/>
          </p:cNvPicPr>
          <p:nvPr/>
        </p:nvPicPr>
        <p:blipFill>
          <a:blip r:embed="rId1"/>
          <a:stretch>
            <a:fillRect/>
          </a:stretch>
        </p:blipFill>
        <p:spPr>
          <a:xfrm>
            <a:off x="3142668" y="876299"/>
            <a:ext cx="5906663" cy="202993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View: User Interface</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6" y="3333014"/>
            <a:ext cx="11069727" cy="255454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The </a:t>
            </a:r>
            <a:r>
              <a:rPr lang="en-US" altLang="zh-CN" sz="2000" b="1" dirty="0">
                <a:solidFill>
                  <a:srgbClr val="FF0000"/>
                </a:solidFill>
                <a:latin typeface="Helvetica" pitchFamily="2" charset="0"/>
                <a:cs typeface="Arial" panose="020B0604020202090204" pitchFamily="34" charset="0"/>
              </a:rPr>
              <a:t>user interface </a:t>
            </a:r>
            <a:r>
              <a:rPr lang="en-US" altLang="zh-CN" sz="2000" b="1" dirty="0">
                <a:solidFill>
                  <a:srgbClr val="515223"/>
                </a:solidFill>
                <a:latin typeface="Helvetica" pitchFamily="2" charset="0"/>
                <a:cs typeface="Arial" panose="020B0604020202090204" pitchFamily="34" charset="0"/>
              </a:rPr>
              <a:t>is the appearance on the screen and the manipulation by the user.</a:t>
            </a:r>
            <a:endParaRPr lang="en-US" altLang="zh-CN" sz="2000" b="1" dirty="0">
              <a:solidFill>
                <a:srgbClr val="515223"/>
              </a:solidFill>
              <a:latin typeface="Helvetica" pitchFamily="2" charset="0"/>
              <a:cs typeface="Arial" panose="020B0604020202090204" pitchFamily="34" charset="0"/>
            </a:endParaRPr>
          </a:p>
          <a:p>
            <a:pPr lvl="2"/>
            <a:r>
              <a:rPr lang="en-US" altLang="zh-CN" sz="2000" dirty="0"/>
              <a:t>Graphical elements, e.g., fonts, colors, logos, icons</a:t>
            </a:r>
            <a:endParaRPr lang="en-US" altLang="zh-CN" sz="2000" dirty="0"/>
          </a:p>
          <a:p>
            <a:pPr lvl="2"/>
            <a:endParaRPr lang="en-US" altLang="zh-CN" sz="2000" dirty="0"/>
          </a:p>
          <a:p>
            <a:pPr lvl="2"/>
            <a:r>
              <a:rPr lang="en-US" altLang="zh-CN" sz="2000" dirty="0"/>
              <a:t>Controls, e.g., mouse, touch screen, keyboard</a:t>
            </a:r>
            <a:endParaRPr lang="en-US" altLang="zh-CN" sz="2000" dirty="0"/>
          </a:p>
          <a:p>
            <a:pPr lvl="2"/>
            <a:endParaRPr lang="en-US" altLang="zh-CN" sz="2000" dirty="0"/>
          </a:p>
          <a:p>
            <a:pPr lvl="2"/>
            <a:r>
              <a:rPr lang="en-US" altLang="zh-CN" sz="2000" dirty="0"/>
              <a:t>Input, e.g., forms, text boxes, menus, buttons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For user interface design, a team needs somebody who is skilled in graphic design.</a:t>
            </a:r>
            <a:endParaRPr lang="en-US" sz="2000" b="1" dirty="0">
              <a:solidFill>
                <a:srgbClr val="515223"/>
              </a:solidFill>
              <a:latin typeface="Helvetica" pitchFamily="2" charset="0"/>
              <a:cs typeface="Arial" panose="020B0604020202090204" pitchFamily="34" charset="0"/>
            </a:endParaRPr>
          </a:p>
        </p:txBody>
      </p:sp>
      <p:pic>
        <p:nvPicPr>
          <p:cNvPr id="4" name="图片 3"/>
          <p:cNvPicPr>
            <a:picLocks noChangeAspect="1"/>
          </p:cNvPicPr>
          <p:nvPr/>
        </p:nvPicPr>
        <p:blipFill>
          <a:blip r:embed="rId1"/>
          <a:stretch>
            <a:fillRect/>
          </a:stretch>
        </p:blipFill>
        <p:spPr>
          <a:xfrm>
            <a:off x="3107655" y="918124"/>
            <a:ext cx="5976689" cy="201557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Principles of User Interface Design</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6" y="1515347"/>
            <a:ext cx="10946524" cy="3785652"/>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User interface design is partly an art, but there are general principles.</a:t>
            </a:r>
            <a:endParaRPr lang="en-US" altLang="zh-CN" sz="2000" b="1" dirty="0">
              <a:solidFill>
                <a:srgbClr val="515223"/>
              </a:solidFill>
              <a:latin typeface="Helvetica" pitchFamily="2" charset="0"/>
              <a:cs typeface="Arial" panose="020B0604020202090204" pitchFamily="34" charset="0"/>
            </a:endParaRPr>
          </a:p>
          <a:p>
            <a:pPr lvl="2"/>
            <a:r>
              <a:rPr lang="en-US" altLang="zh-CN" sz="2000" dirty="0"/>
              <a:t>Consistency -- in appearance, controls, and function.</a:t>
            </a:r>
            <a:endParaRPr lang="en-US" altLang="zh-CN" sz="2000" dirty="0"/>
          </a:p>
          <a:p>
            <a:pPr lvl="2"/>
            <a:endParaRPr lang="en-US" altLang="zh-CN" sz="2000" dirty="0"/>
          </a:p>
          <a:p>
            <a:pPr lvl="2"/>
            <a:r>
              <a:rPr lang="en-US" altLang="zh-CN" sz="2000" dirty="0"/>
              <a:t>Feedback -- what is the computer system doing? Why does the user see certain results?</a:t>
            </a:r>
            <a:endParaRPr lang="en-US" altLang="zh-CN" sz="2000" dirty="0"/>
          </a:p>
          <a:p>
            <a:pPr lvl="2"/>
            <a:endParaRPr lang="en-US" altLang="zh-CN" sz="2000" dirty="0"/>
          </a:p>
          <a:p>
            <a:pPr lvl="2"/>
            <a:r>
              <a:rPr lang="en-US" altLang="zh-CN" sz="2000" dirty="0"/>
              <a:t>Users should be able to interrupt or reverse actions.</a:t>
            </a:r>
            <a:endParaRPr lang="en-US" altLang="zh-CN" sz="2000" dirty="0"/>
          </a:p>
          <a:p>
            <a:pPr lvl="2"/>
            <a:endParaRPr lang="en-US" altLang="zh-CN" sz="2000" dirty="0"/>
          </a:p>
          <a:p>
            <a:pPr lvl="2"/>
            <a:r>
              <a:rPr lang="en-US" altLang="zh-CN" sz="2000" dirty="0"/>
              <a:t>Error handling should be simple and easy to comprehend. </a:t>
            </a:r>
            <a:endParaRPr lang="en-US" altLang="zh-CN" sz="2000" dirty="0"/>
          </a:p>
          <a:p>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The user should feel in control. </a:t>
            </a:r>
            <a:endParaRPr lang="en-US" sz="2000" b="1" dirty="0">
              <a:solidFill>
                <a:srgbClr val="515223"/>
              </a:solidFill>
              <a:latin typeface="Helvetica" pitchFamily="2" charset="0"/>
              <a:cs typeface="Arial" panose="020B0604020202090204" pitchFamily="3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89354" y="4160871"/>
            <a:ext cx="2311498" cy="196370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Navigation: Menus</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6" y="1636881"/>
            <a:ext cx="10946524" cy="4093428"/>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Advantages</a:t>
            </a:r>
            <a:endParaRPr lang="en-US" altLang="zh-CN" sz="2000" b="1" dirty="0">
              <a:solidFill>
                <a:srgbClr val="515223"/>
              </a:solidFill>
              <a:latin typeface="Helvetica" pitchFamily="2" charset="0"/>
              <a:cs typeface="Arial" panose="020B0604020202090204" pitchFamily="34" charset="0"/>
            </a:endParaRPr>
          </a:p>
          <a:p>
            <a:pPr lvl="2"/>
            <a:r>
              <a:rPr lang="en-US" altLang="zh-CN" sz="2000" dirty="0"/>
              <a:t>Easy for users to learn and use.</a:t>
            </a:r>
            <a:endParaRPr lang="en-US" altLang="zh-CN" sz="2000" dirty="0"/>
          </a:p>
          <a:p>
            <a:pPr lvl="2"/>
            <a:r>
              <a:rPr lang="en-US" altLang="zh-CN" sz="2000" dirty="0"/>
              <a:t>Certain categories of error are avoided.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Major difficulty is structure of large number of choices.</a:t>
            </a:r>
            <a:endParaRPr lang="en-US" altLang="zh-CN" sz="2000" b="1" dirty="0">
              <a:solidFill>
                <a:srgbClr val="515223"/>
              </a:solidFill>
              <a:latin typeface="Helvetica" pitchFamily="2" charset="0"/>
              <a:cs typeface="Arial" panose="020B0604020202090204" pitchFamily="34" charset="0"/>
            </a:endParaRPr>
          </a:p>
          <a:p>
            <a:pPr lvl="2"/>
            <a:r>
              <a:rPr lang="en-US" altLang="zh-CN" sz="2000" dirty="0"/>
              <a:t>Scrolling menus</a:t>
            </a:r>
            <a:endParaRPr lang="en-US" altLang="zh-CN" sz="2000" dirty="0"/>
          </a:p>
          <a:p>
            <a:pPr lvl="2"/>
            <a:r>
              <a:rPr lang="en-US" altLang="zh-CN" sz="2000" dirty="0"/>
              <a:t>Hierarchical </a:t>
            </a:r>
            <a:endParaRPr lang="en-US" altLang="zh-CN" sz="2000" dirty="0"/>
          </a:p>
          <a:p>
            <a:pPr lvl="2"/>
            <a:r>
              <a:rPr lang="en-US" altLang="zh-CN" sz="2000" dirty="0"/>
              <a:t>Associated control panels</a:t>
            </a:r>
            <a:endParaRPr lang="en-US" altLang="zh-CN" sz="2000" dirty="0"/>
          </a:p>
          <a:p>
            <a:pPr lvl="2"/>
            <a:r>
              <a:rPr lang="en-US" altLang="zh-CN" sz="2000" dirty="0"/>
              <a:t>Menus plus command line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Users prefer broad and shallow to deep menu systems. </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Avoid the Fancy </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4" name="图片 3"/>
          <p:cNvPicPr>
            <a:picLocks noChangeAspect="1"/>
          </p:cNvPicPr>
          <p:nvPr/>
        </p:nvPicPr>
        <p:blipFill rotWithShape="1">
          <a:blip r:embed="rId1"/>
          <a:srcRect b="8222"/>
          <a:stretch>
            <a:fillRect/>
          </a:stretch>
        </p:blipFill>
        <p:spPr>
          <a:xfrm>
            <a:off x="2518527" y="905537"/>
            <a:ext cx="7154946" cy="571462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Simple is Good </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2168906" y="952500"/>
            <a:ext cx="7854188" cy="552288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itle 1"/>
          <p:cNvSpPr>
            <a:spLocks noGrp="1"/>
          </p:cNvSpPr>
          <p:nvPr>
            <p:ph type="title"/>
          </p:nvPr>
        </p:nvSpPr>
        <p:spPr>
          <a:xfrm>
            <a:off x="1090613" y="238125"/>
            <a:ext cx="8169275" cy="790575"/>
          </a:xfrm>
        </p:spPr>
        <p:txBody>
          <a:bodyPr>
            <a:normAutofit/>
          </a:bodyPr>
          <a:lstStyle/>
          <a:p>
            <a:r>
              <a:rPr lang="en-US" altLang="zh-CN" dirty="0"/>
              <a:t>Simple is Good </a:t>
            </a:r>
            <a:endParaRPr lang="en-US" dirty="0"/>
          </a:p>
        </p:txBody>
      </p:sp>
      <p:pic>
        <p:nvPicPr>
          <p:cNvPr id="8" name="图片 7"/>
          <p:cNvPicPr>
            <a:picLocks noChangeAspect="1"/>
          </p:cNvPicPr>
          <p:nvPr/>
        </p:nvPicPr>
        <p:blipFill>
          <a:blip r:embed="rId1"/>
          <a:stretch>
            <a:fillRect/>
          </a:stretch>
        </p:blipFill>
        <p:spPr>
          <a:xfrm>
            <a:off x="2400072" y="937895"/>
            <a:ext cx="7391855" cy="56007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Choices in User Interface Design</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954013"/>
            <a:ext cx="11163995" cy="1938992"/>
          </a:xfrm>
          <a:prstGeom prst="rect">
            <a:avLst/>
          </a:prstGeom>
          <a:noFill/>
        </p:spPr>
        <p:txBody>
          <a:bodyPr wrap="square">
            <a:spAutoFit/>
          </a:bodyPr>
          <a:lstStyle/>
          <a:p>
            <a:r>
              <a:rPr lang="en-US" altLang="zh-CN" sz="2000" dirty="0"/>
              <a:t>For the same </a:t>
            </a:r>
            <a:r>
              <a:rPr lang="en-US" altLang="zh-CN" sz="2000" b="1" dirty="0">
                <a:solidFill>
                  <a:srgbClr val="FF0000"/>
                </a:solidFill>
              </a:rPr>
              <a:t>interface functions</a:t>
            </a:r>
            <a:r>
              <a:rPr lang="en-US" altLang="zh-CN" sz="2000" dirty="0"/>
              <a:t>, there may be a choice of </a:t>
            </a:r>
            <a:r>
              <a:rPr lang="en-US" altLang="zh-CN" sz="2000" b="1" dirty="0">
                <a:solidFill>
                  <a:srgbClr val="FF0000"/>
                </a:solidFill>
              </a:rPr>
              <a:t>user interface designs</a:t>
            </a:r>
            <a:r>
              <a:rPr lang="en-US" altLang="zh-CN" sz="2000" dirty="0"/>
              <a:t>.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Example: to leave full screen </a:t>
            </a:r>
            <a:endParaRPr lang="en-US" altLang="zh-CN" sz="2000" b="1" dirty="0">
              <a:solidFill>
                <a:srgbClr val="515223"/>
              </a:solidFill>
              <a:latin typeface="Helvetica" pitchFamily="2" charset="0"/>
              <a:cs typeface="Arial" panose="020B0604020202090204" pitchFamily="34" charset="0"/>
            </a:endParaRPr>
          </a:p>
          <a:p>
            <a:pPr lvl="1"/>
            <a:r>
              <a:rPr lang="en-US" altLang="zh-CN" sz="2000" dirty="0"/>
              <a:t>Keyboard: escape key, control-F </a:t>
            </a:r>
            <a:endParaRPr lang="en-US" altLang="zh-CN" sz="2000" dirty="0"/>
          </a:p>
          <a:p>
            <a:pPr lvl="1"/>
            <a:r>
              <a:rPr lang="en-US" altLang="zh-CN" sz="2000" dirty="0"/>
              <a:t>Icon + mouse/touch: </a:t>
            </a:r>
            <a:endParaRPr lang="en-US" altLang="zh-CN" sz="2000" dirty="0"/>
          </a:p>
        </p:txBody>
      </p:sp>
      <p:pic>
        <p:nvPicPr>
          <p:cNvPr id="4" name="图片 3"/>
          <p:cNvPicPr>
            <a:picLocks noChangeAspect="1"/>
          </p:cNvPicPr>
          <p:nvPr/>
        </p:nvPicPr>
        <p:blipFill>
          <a:blip r:embed="rId1"/>
          <a:stretch>
            <a:fillRect/>
          </a:stretch>
        </p:blipFill>
        <p:spPr>
          <a:xfrm>
            <a:off x="2912023" y="3923485"/>
            <a:ext cx="4526672" cy="110499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Choices in User Interface Design</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3151100" y="920584"/>
            <a:ext cx="5889799" cy="400110"/>
          </a:xfrm>
          <a:prstGeom prst="rect">
            <a:avLst/>
          </a:prstGeom>
          <a:noFill/>
        </p:spPr>
        <p:txBody>
          <a:bodyPr wrap="square">
            <a:spAutoFit/>
          </a:bodyPr>
          <a:lstStyle/>
          <a:p>
            <a:r>
              <a:rPr lang="en-US" altLang="zh-CN" sz="2000" dirty="0"/>
              <a:t>Example: screen space utilization (</a:t>
            </a:r>
            <a:r>
              <a:rPr lang="en-US" altLang="zh-CN" sz="2000" dirty="0" err="1"/>
              <a:t>Feishu</a:t>
            </a:r>
            <a:r>
              <a:rPr lang="en-US" altLang="zh-CN" sz="2000" dirty="0"/>
              <a:t>)</a:t>
            </a:r>
            <a:endParaRPr lang="en-US" altLang="zh-CN" sz="20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58455" y="1320694"/>
            <a:ext cx="7345118" cy="49087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Heads Up</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4" name="TextBox 3"/>
          <p:cNvSpPr txBox="1"/>
          <p:nvPr/>
        </p:nvSpPr>
        <p:spPr>
          <a:xfrm>
            <a:off x="622738" y="1261527"/>
            <a:ext cx="10946524" cy="707886"/>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Prepare the following questions (10 pts for each question )</a:t>
            </a:r>
            <a:endParaRPr lang="en-US" altLang="zh-CN" sz="2000" b="1" dirty="0">
              <a:solidFill>
                <a:srgbClr val="515223"/>
              </a:solidFill>
              <a:latin typeface="Helvetica" pitchFamily="2" charset="0"/>
              <a:cs typeface="Arial" panose="020B0604020202090204" pitchFamily="34" charset="0"/>
            </a:endParaRPr>
          </a:p>
          <a:p>
            <a:endParaRPr lang="en-US" sz="2000" dirty="0"/>
          </a:p>
        </p:txBody>
      </p:sp>
      <p:sp>
        <p:nvSpPr>
          <p:cNvPr id="7" name="TextBox 6"/>
          <p:cNvSpPr txBox="1"/>
          <p:nvPr/>
        </p:nvSpPr>
        <p:spPr>
          <a:xfrm>
            <a:off x="622738" y="1758176"/>
            <a:ext cx="11271040" cy="338554"/>
          </a:xfrm>
          <a:prstGeom prst="rect">
            <a:avLst/>
          </a:prstGeom>
          <a:noFill/>
        </p:spPr>
        <p:txBody>
          <a:bodyPr wrap="square">
            <a:spAutoFit/>
          </a:bodyPr>
          <a:lstStyle/>
          <a:p>
            <a:r>
              <a:rPr lang="en-US" sz="1600" dirty="0">
                <a:solidFill>
                  <a:srgbClr val="C00000"/>
                </a:solidFill>
              </a:rPr>
              <a:t>Q1 </a:t>
            </a:r>
            <a:r>
              <a:rPr lang="en-US" sz="1600" dirty="0"/>
              <a:t>Does you team have management/technical expertise? How will you handle personnel change (sick, unavailable, etc.)?</a:t>
            </a:r>
            <a:endParaRPr lang="en-US" sz="1600" dirty="0"/>
          </a:p>
        </p:txBody>
      </p:sp>
      <p:sp>
        <p:nvSpPr>
          <p:cNvPr id="8" name="TextBox 7"/>
          <p:cNvSpPr txBox="1"/>
          <p:nvPr/>
        </p:nvSpPr>
        <p:spPr>
          <a:xfrm>
            <a:off x="622738" y="2469568"/>
            <a:ext cx="11271040" cy="338554"/>
          </a:xfrm>
          <a:prstGeom prst="rect">
            <a:avLst/>
          </a:prstGeom>
          <a:noFill/>
        </p:spPr>
        <p:txBody>
          <a:bodyPr wrap="square">
            <a:spAutoFit/>
          </a:bodyPr>
          <a:lstStyle/>
          <a:p>
            <a:r>
              <a:rPr lang="en-US" sz="1600" dirty="0">
                <a:solidFill>
                  <a:srgbClr val="C00000"/>
                </a:solidFill>
              </a:rPr>
              <a:t>Q3</a:t>
            </a:r>
            <a:r>
              <a:rPr lang="en-US" sz="1600" dirty="0"/>
              <a:t> Is your project technically feasible? What is the scope of your project? </a:t>
            </a:r>
            <a:endParaRPr lang="en-US" sz="1600" dirty="0"/>
          </a:p>
        </p:txBody>
      </p:sp>
      <p:sp>
        <p:nvSpPr>
          <p:cNvPr id="9" name="TextBox 8"/>
          <p:cNvSpPr txBox="1"/>
          <p:nvPr/>
        </p:nvSpPr>
        <p:spPr>
          <a:xfrm>
            <a:off x="622738" y="2113872"/>
            <a:ext cx="11271040" cy="338554"/>
          </a:xfrm>
          <a:prstGeom prst="rect">
            <a:avLst/>
          </a:prstGeom>
          <a:noFill/>
        </p:spPr>
        <p:txBody>
          <a:bodyPr wrap="square">
            <a:spAutoFit/>
          </a:bodyPr>
          <a:lstStyle/>
          <a:p>
            <a:r>
              <a:rPr lang="en-US" sz="1600" dirty="0">
                <a:solidFill>
                  <a:srgbClr val="C00000"/>
                </a:solidFill>
              </a:rPr>
              <a:t>Q2</a:t>
            </a:r>
            <a:r>
              <a:rPr lang="en-US" sz="1600" dirty="0"/>
              <a:t> What are the benefits of the project?</a:t>
            </a:r>
            <a:endParaRPr lang="en-US" sz="1600" dirty="0"/>
          </a:p>
        </p:txBody>
      </p:sp>
      <p:sp>
        <p:nvSpPr>
          <p:cNvPr id="10" name="TextBox 9"/>
          <p:cNvSpPr txBox="1"/>
          <p:nvPr/>
        </p:nvSpPr>
        <p:spPr>
          <a:xfrm>
            <a:off x="622738" y="2832315"/>
            <a:ext cx="11271040" cy="338554"/>
          </a:xfrm>
          <a:prstGeom prst="rect">
            <a:avLst/>
          </a:prstGeom>
          <a:noFill/>
        </p:spPr>
        <p:txBody>
          <a:bodyPr wrap="square">
            <a:spAutoFit/>
          </a:bodyPr>
          <a:lstStyle/>
          <a:p>
            <a:r>
              <a:rPr lang="en-US" sz="1600" dirty="0">
                <a:solidFill>
                  <a:srgbClr val="C00000"/>
                </a:solidFill>
              </a:rPr>
              <a:t>Q4</a:t>
            </a:r>
            <a:r>
              <a:rPr lang="en-US" sz="1600" dirty="0"/>
              <a:t> What are the recourses (human, equipment, tools, IPs) and budgets you will need?</a:t>
            </a:r>
            <a:endParaRPr lang="en-US" sz="1600" dirty="0"/>
          </a:p>
        </p:txBody>
      </p:sp>
      <p:sp>
        <p:nvSpPr>
          <p:cNvPr id="11" name="TextBox 10"/>
          <p:cNvSpPr txBox="1"/>
          <p:nvPr/>
        </p:nvSpPr>
        <p:spPr>
          <a:xfrm>
            <a:off x="622738" y="3179074"/>
            <a:ext cx="11271040" cy="338554"/>
          </a:xfrm>
          <a:prstGeom prst="rect">
            <a:avLst/>
          </a:prstGeom>
          <a:noFill/>
        </p:spPr>
        <p:txBody>
          <a:bodyPr wrap="square">
            <a:spAutoFit/>
          </a:bodyPr>
          <a:lstStyle/>
          <a:p>
            <a:r>
              <a:rPr lang="en-US" sz="1600" dirty="0">
                <a:solidFill>
                  <a:srgbClr val="C00000"/>
                </a:solidFill>
              </a:rPr>
              <a:t>Q5</a:t>
            </a:r>
            <a:r>
              <a:rPr lang="en-US" sz="1600" dirty="0"/>
              <a:t> Any risk? How to minimize it? Any alternatives? Why still go with this one?</a:t>
            </a:r>
            <a:endParaRPr lang="en-US" sz="1600" dirty="0"/>
          </a:p>
        </p:txBody>
      </p:sp>
      <p:sp>
        <p:nvSpPr>
          <p:cNvPr id="12" name="TextBox 11"/>
          <p:cNvSpPr txBox="1"/>
          <p:nvPr/>
        </p:nvSpPr>
        <p:spPr>
          <a:xfrm>
            <a:off x="622738" y="3514620"/>
            <a:ext cx="11271040" cy="338554"/>
          </a:xfrm>
          <a:prstGeom prst="rect">
            <a:avLst/>
          </a:prstGeom>
          <a:noFill/>
        </p:spPr>
        <p:txBody>
          <a:bodyPr wrap="square">
            <a:spAutoFit/>
          </a:bodyPr>
          <a:lstStyle/>
          <a:p>
            <a:r>
              <a:rPr lang="en-US" sz="1600" dirty="0">
                <a:solidFill>
                  <a:srgbClr val="C00000"/>
                </a:solidFill>
              </a:rPr>
              <a:t>Q6</a:t>
            </a:r>
            <a:r>
              <a:rPr lang="en-US" sz="1600" dirty="0"/>
              <a:t> What is the schedule of the project? Estimated Arrival Time of each task? Date for final delivery?</a:t>
            </a:r>
            <a:endParaRPr lang="en-US" sz="1600" dirty="0"/>
          </a:p>
        </p:txBody>
      </p:sp>
      <p:sp>
        <p:nvSpPr>
          <p:cNvPr id="13" name="TextBox 12"/>
          <p:cNvSpPr txBox="1"/>
          <p:nvPr/>
        </p:nvSpPr>
        <p:spPr>
          <a:xfrm>
            <a:off x="622738" y="3862076"/>
            <a:ext cx="11271040" cy="338554"/>
          </a:xfrm>
          <a:prstGeom prst="rect">
            <a:avLst/>
          </a:prstGeom>
          <a:noFill/>
        </p:spPr>
        <p:txBody>
          <a:bodyPr wrap="square">
            <a:spAutoFit/>
          </a:bodyPr>
          <a:lstStyle/>
          <a:p>
            <a:r>
              <a:rPr lang="en-US" sz="1600" dirty="0">
                <a:solidFill>
                  <a:srgbClr val="C00000"/>
                </a:solidFill>
              </a:rPr>
              <a:t>Q7</a:t>
            </a:r>
            <a:r>
              <a:rPr lang="en-US" sz="1600" dirty="0"/>
              <a:t> What are the requirements of your project? How did you identify them?</a:t>
            </a:r>
            <a:endParaRPr lang="en-US" sz="1600" dirty="0"/>
          </a:p>
        </p:txBody>
      </p:sp>
      <p:sp>
        <p:nvSpPr>
          <p:cNvPr id="14" name="TextBox 13"/>
          <p:cNvSpPr txBox="1"/>
          <p:nvPr/>
        </p:nvSpPr>
        <p:spPr>
          <a:xfrm>
            <a:off x="622738" y="4195347"/>
            <a:ext cx="11271040" cy="338554"/>
          </a:xfrm>
          <a:prstGeom prst="rect">
            <a:avLst/>
          </a:prstGeom>
          <a:noFill/>
        </p:spPr>
        <p:txBody>
          <a:bodyPr wrap="square">
            <a:spAutoFit/>
          </a:bodyPr>
          <a:lstStyle/>
          <a:p>
            <a:r>
              <a:rPr lang="en-US" sz="1600" dirty="0">
                <a:solidFill>
                  <a:srgbClr val="C00000"/>
                </a:solidFill>
              </a:rPr>
              <a:t>Q8</a:t>
            </a:r>
            <a:r>
              <a:rPr lang="en-US" sz="1600" dirty="0"/>
              <a:t> Who are the stakeholders (user, customer, clients) where the requirements come from? </a:t>
            </a:r>
            <a:endParaRPr lang="en-US" sz="1600" dirty="0"/>
          </a:p>
        </p:txBody>
      </p:sp>
      <p:sp>
        <p:nvSpPr>
          <p:cNvPr id="15" name="TextBox 14"/>
          <p:cNvSpPr txBox="1"/>
          <p:nvPr/>
        </p:nvSpPr>
        <p:spPr>
          <a:xfrm>
            <a:off x="622738" y="4547917"/>
            <a:ext cx="11271040" cy="338554"/>
          </a:xfrm>
          <a:prstGeom prst="rect">
            <a:avLst/>
          </a:prstGeom>
          <a:noFill/>
        </p:spPr>
        <p:txBody>
          <a:bodyPr wrap="square">
            <a:spAutoFit/>
          </a:bodyPr>
          <a:lstStyle/>
          <a:p>
            <a:r>
              <a:rPr lang="en-US" sz="1600" dirty="0">
                <a:solidFill>
                  <a:srgbClr val="C00000"/>
                </a:solidFill>
              </a:rPr>
              <a:t>Q9</a:t>
            </a:r>
            <a:r>
              <a:rPr lang="en-US" sz="1600" dirty="0"/>
              <a:t> Did you go through the scenario and draw the use case diagrams for each type of stakeholder? </a:t>
            </a:r>
            <a:endParaRPr lang="en-US" sz="1600" dirty="0"/>
          </a:p>
        </p:txBody>
      </p:sp>
      <p:sp>
        <p:nvSpPr>
          <p:cNvPr id="16" name="TextBox 15"/>
          <p:cNvSpPr txBox="1"/>
          <p:nvPr/>
        </p:nvSpPr>
        <p:spPr>
          <a:xfrm>
            <a:off x="622738" y="4909622"/>
            <a:ext cx="11271040" cy="338554"/>
          </a:xfrm>
          <a:prstGeom prst="rect">
            <a:avLst/>
          </a:prstGeom>
          <a:noFill/>
        </p:spPr>
        <p:txBody>
          <a:bodyPr wrap="square">
            <a:spAutoFit/>
          </a:bodyPr>
          <a:lstStyle/>
          <a:p>
            <a:r>
              <a:rPr lang="en-US" sz="1600" dirty="0">
                <a:solidFill>
                  <a:srgbClr val="C00000"/>
                </a:solidFill>
              </a:rPr>
              <a:t>Q10</a:t>
            </a:r>
            <a:r>
              <a:rPr lang="en-US" sz="1600" dirty="0"/>
              <a:t> Any requirement modeling diagram used in your project? </a:t>
            </a:r>
            <a:endParaRPr lang="en-US" sz="16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Choices in User Interface Design</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3600680" y="920584"/>
            <a:ext cx="4990639" cy="400110"/>
          </a:xfrm>
          <a:prstGeom prst="rect">
            <a:avLst/>
          </a:prstGeom>
          <a:noFill/>
        </p:spPr>
        <p:txBody>
          <a:bodyPr wrap="square">
            <a:spAutoFit/>
          </a:bodyPr>
          <a:lstStyle/>
          <a:p>
            <a:r>
              <a:rPr lang="en-US" altLang="zh-CN" sz="2000" dirty="0"/>
              <a:t>Example: size of snippets (Google search)</a:t>
            </a:r>
            <a:endParaRPr lang="en-US" altLang="zh-CN" sz="2000" dirty="0"/>
          </a:p>
        </p:txBody>
      </p:sp>
      <p:pic>
        <p:nvPicPr>
          <p:cNvPr id="4" name="图片 3"/>
          <p:cNvPicPr>
            <a:picLocks noChangeAspect="1"/>
          </p:cNvPicPr>
          <p:nvPr/>
        </p:nvPicPr>
        <p:blipFill>
          <a:blip r:embed="rId1"/>
          <a:stretch>
            <a:fillRect/>
          </a:stretch>
        </p:blipFill>
        <p:spPr>
          <a:xfrm>
            <a:off x="2034863" y="1320694"/>
            <a:ext cx="8112437" cy="54007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Design Choices: Information Presentation</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5" name="TextBox 3"/>
          <p:cNvSpPr txBox="1"/>
          <p:nvPr/>
        </p:nvSpPr>
        <p:spPr>
          <a:xfrm>
            <a:off x="572376" y="1636881"/>
            <a:ext cx="10946524" cy="34778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Text </a:t>
            </a:r>
            <a:endParaRPr lang="en-US" altLang="zh-CN" sz="2000" b="1" dirty="0">
              <a:solidFill>
                <a:srgbClr val="515223"/>
              </a:solidFill>
              <a:latin typeface="Helvetica" pitchFamily="2" charset="0"/>
              <a:cs typeface="Arial" panose="020B0604020202090204" pitchFamily="34" charset="0"/>
            </a:endParaRPr>
          </a:p>
          <a:p>
            <a:pPr lvl="2"/>
            <a:r>
              <a:rPr lang="en-US" altLang="zh-CN" sz="2000" dirty="0"/>
              <a:t>precise, unambiguous </a:t>
            </a:r>
            <a:endParaRPr lang="en-US" altLang="zh-CN" sz="2000" dirty="0"/>
          </a:p>
          <a:p>
            <a:pPr lvl="2"/>
            <a:r>
              <a:rPr lang="en-US" altLang="zh-CN" sz="2000" dirty="0"/>
              <a:t>fast to compute and transmit</a:t>
            </a:r>
            <a:endParaRPr lang="en-US" altLang="zh-CN" sz="2000" dirty="0"/>
          </a:p>
          <a:p>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Graphics </a:t>
            </a:r>
            <a:endParaRPr lang="en-US" altLang="zh-CN" sz="2000" b="1" dirty="0">
              <a:solidFill>
                <a:srgbClr val="515223"/>
              </a:solidFill>
              <a:latin typeface="Helvetica" pitchFamily="2" charset="0"/>
              <a:cs typeface="Arial" panose="020B0604020202090204" pitchFamily="34" charset="0"/>
            </a:endParaRPr>
          </a:p>
          <a:p>
            <a:pPr lvl="2"/>
            <a:r>
              <a:rPr lang="en-US" altLang="zh-CN" sz="2000" dirty="0"/>
              <a:t>simple to comprehend / learn </a:t>
            </a:r>
            <a:endParaRPr lang="en-US" altLang="zh-CN" sz="2000" dirty="0"/>
          </a:p>
          <a:p>
            <a:pPr lvl="2"/>
            <a:r>
              <a:rPr lang="en-US" altLang="zh-CN" sz="2000" dirty="0"/>
              <a:t>	but icons can be difficult to recognize </a:t>
            </a:r>
            <a:endParaRPr lang="en-US" altLang="zh-CN" sz="2000" dirty="0"/>
          </a:p>
          <a:p>
            <a:pPr lvl="2"/>
            <a:r>
              <a:rPr lang="en-US" altLang="zh-CN" sz="2000" dirty="0"/>
              <a:t>uses of color </a:t>
            </a:r>
            <a:endParaRPr lang="en-US" altLang="zh-CN" sz="2000" dirty="0"/>
          </a:p>
          <a:p>
            <a:pPr lvl="2"/>
            <a:r>
              <a:rPr lang="en-US" altLang="zh-CN" sz="2000" dirty="0"/>
              <a:t>variations show different cases </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a:t>Simple is Good: Command Line Interfaces</a:t>
            </a:r>
            <a:endParaRPr lang="en-US" sz="32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5" name="TextBox 3"/>
          <p:cNvSpPr txBox="1"/>
          <p:nvPr/>
        </p:nvSpPr>
        <p:spPr>
          <a:xfrm>
            <a:off x="572376" y="1471533"/>
            <a:ext cx="10946524" cy="34778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Problems with graphical interfaces</a:t>
            </a:r>
            <a:endParaRPr lang="en-US" altLang="zh-CN" sz="2000" b="1" dirty="0">
              <a:solidFill>
                <a:srgbClr val="515223"/>
              </a:solidFill>
              <a:latin typeface="Helvetica" pitchFamily="2" charset="0"/>
              <a:cs typeface="Arial" panose="020B0604020202090204" pitchFamily="34" charset="0"/>
            </a:endParaRPr>
          </a:p>
          <a:p>
            <a:r>
              <a:rPr lang="en-US" altLang="zh-CN" sz="2000" dirty="0"/>
              <a:t>	Not suitable for some complex interactions</a:t>
            </a:r>
            <a:endParaRPr lang="en-US" altLang="zh-CN" sz="2000" dirty="0"/>
          </a:p>
          <a:p>
            <a:r>
              <a:rPr lang="en-US" altLang="zh-CN" sz="2000" dirty="0"/>
              <a:t>	Only suitable for human users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Command line interfaces </a:t>
            </a:r>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User interacts with computer by typing commands (e.g., Linux shell script)</a:t>
            </a:r>
            <a:endParaRPr lang="en-US" altLang="zh-CN" sz="2000" b="1" dirty="0">
              <a:solidFill>
                <a:srgbClr val="515223"/>
              </a:solidFill>
              <a:latin typeface="Helvetica" pitchFamily="2" charset="0"/>
              <a:cs typeface="Arial" panose="020B0604020202090204" pitchFamily="34" charset="0"/>
            </a:endParaRPr>
          </a:p>
          <a:p>
            <a:r>
              <a:rPr lang="en-US" altLang="zh-CN" sz="2000" dirty="0"/>
              <a:t>	Allows complex instructions to be given to computer</a:t>
            </a:r>
            <a:endParaRPr lang="en-US" altLang="zh-CN" sz="2000" dirty="0"/>
          </a:p>
          <a:p>
            <a:r>
              <a:rPr lang="en-US" altLang="zh-CN" sz="2000" dirty="0"/>
              <a:t>	Can be adapted for people with disabilities</a:t>
            </a:r>
            <a:endParaRPr lang="en-US" altLang="zh-CN" sz="2000" dirty="0"/>
          </a:p>
          <a:p>
            <a:r>
              <a:rPr lang="en-US" altLang="zh-CN" sz="2000" dirty="0"/>
              <a:t>	Can be used for formal methods of specification and implementation</a:t>
            </a:r>
            <a:endParaRPr lang="en-US" altLang="zh-CN" sz="2000" dirty="0"/>
          </a:p>
          <a:p>
            <a:r>
              <a:rPr lang="en-US" altLang="zh-CN" sz="2000" dirty="0"/>
              <a:t>	Usually requires learning or training</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Requirements on Final Project</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690062"/>
            <a:ext cx="11163995" cy="400110"/>
          </a:xfrm>
          <a:prstGeom prst="rect">
            <a:avLst/>
          </a:prstGeom>
          <a:noFill/>
        </p:spPr>
        <p:txBody>
          <a:bodyPr wrap="square">
            <a:spAutoFit/>
          </a:bodyPr>
          <a:lstStyle/>
          <a:p>
            <a:r>
              <a:rPr lang="en-US" altLang="zh-CN" sz="2000" b="1" dirty="0">
                <a:solidFill>
                  <a:srgbClr val="C00000"/>
                </a:solidFill>
                <a:latin typeface="Helvetica" pitchFamily="2" charset="0"/>
                <a:cs typeface="Arial" panose="020B0604020202090204" pitchFamily="34" charset="0"/>
              </a:rPr>
              <a:t>8. Show your prototype </a:t>
            </a:r>
            <a:endParaRPr lang="en-US" altLang="zh-CN" sz="2000" b="1" dirty="0">
              <a:solidFill>
                <a:srgbClr val="C00000"/>
              </a:solidFill>
              <a:latin typeface="Helvetica" pitchFamily="2" charset="0"/>
              <a:cs typeface="Arial" panose="020B060402020209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35087" y="3977885"/>
            <a:ext cx="9521825" cy="644144"/>
          </a:xfrm>
          <a:prstGeom prst="rect">
            <a:avLst/>
          </a:prstGeom>
        </p:spPr>
        <p:txBody>
          <a:bodyPr wrap="square">
            <a:normAutofit fontScale="77500" lnSpcReduction="20000"/>
          </a:bodyPr>
          <a:lstStyle/>
          <a:p>
            <a:pPr algn="ctr"/>
            <a:r>
              <a:rPr lang="en-US" altLang="zh-CN" sz="4000" b="1" dirty="0">
                <a:solidFill>
                  <a:schemeClr val="accent1"/>
                </a:solidFill>
                <a:latin typeface="Helvetica" pitchFamily="2" charset="0"/>
                <a:cs typeface="+mn-ea"/>
              </a:rPr>
              <a:t>User Interfaces for Web Sites and Mobile Devices</a:t>
            </a:r>
            <a:endParaRPr lang="zh-CN" altLang="en-US" sz="4000" b="1" dirty="0">
              <a:solidFill>
                <a:schemeClr val="accent1"/>
              </a:solidFill>
              <a:latin typeface="Helvetica" pitchFamily="2" charset="0"/>
              <a:cs typeface="+mn-ea"/>
              <a:sym typeface="+mn-lt"/>
            </a:endParaRPr>
          </a:p>
        </p:txBody>
      </p:sp>
      <p:grpSp>
        <p:nvGrpSpPr>
          <p:cNvPr id="4" name="组合 3"/>
          <p:cNvGrpSpPr/>
          <p:nvPr/>
        </p:nvGrpSpPr>
        <p:grpSpPr>
          <a:xfrm>
            <a:off x="4819048" y="1319889"/>
            <a:ext cx="2553904" cy="2646878"/>
            <a:chOff x="5865211" y="1319889"/>
            <a:chExt cx="2553904" cy="2646878"/>
          </a:xfrm>
        </p:grpSpPr>
        <p:sp>
          <p:nvSpPr>
            <p:cNvPr id="2" name="文本框 1"/>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02</a:t>
              </a:r>
              <a:endParaRPr lang="zh-CN" altLang="en-US" sz="16600" dirty="0">
                <a:solidFill>
                  <a:schemeClr val="accent1"/>
                </a:solidFill>
                <a:latin typeface="Helvetica" pitchFamily="2" charset="0"/>
                <a:cs typeface="+mn-ea"/>
                <a:sym typeface="+mn-lt"/>
              </a:endParaRPr>
            </a:p>
          </p:txBody>
        </p:sp>
        <p:sp>
          <p:nvSpPr>
            <p:cNvPr id="3" name="文本框 2"/>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90204" pitchFamily="34" charset="0"/>
                  <a:sym typeface="+mn-lt"/>
                </a:rPr>
                <a:t>PART</a:t>
              </a:r>
              <a:r>
                <a:rPr lang="zh-CN" altLang="en-US" sz="2400" dirty="0">
                  <a:solidFill>
                    <a:schemeClr val="accent1"/>
                  </a:solidFill>
                  <a:latin typeface="Helvetica" pitchFamily="2" charset="0"/>
                  <a:cs typeface="Arial" panose="020B0604020202090204" pitchFamily="34" charset="0"/>
                  <a:sym typeface="+mn-lt"/>
                </a:rPr>
                <a:t> </a:t>
              </a:r>
              <a:r>
                <a:rPr lang="en-US" altLang="zh-CN" sz="2400" dirty="0">
                  <a:solidFill>
                    <a:schemeClr val="accent1"/>
                  </a:solidFill>
                  <a:latin typeface="Helvetica" pitchFamily="2" charset="0"/>
                  <a:cs typeface="Arial" panose="020B0604020202090204" pitchFamily="34" charset="0"/>
                  <a:sym typeface="+mn-lt"/>
                </a:rPr>
                <a:t>TWO </a:t>
              </a:r>
              <a:endParaRPr lang="zh-CN" altLang="en-US" sz="2400" dirty="0">
                <a:solidFill>
                  <a:schemeClr val="accent1"/>
                </a:solidFill>
                <a:latin typeface="Helvetica" pitchFamily="2" charset="0"/>
                <a:cs typeface="Arial" panose="020B0604020202090204" pitchFamily="34" charset="0"/>
                <a:sym typeface="+mn-lt"/>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Systems and Networks</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4256207" y="1733033"/>
            <a:ext cx="3679585" cy="400110"/>
          </a:xfrm>
          <a:prstGeom prst="rect">
            <a:avLst/>
          </a:prstGeom>
          <a:noFill/>
        </p:spPr>
        <p:txBody>
          <a:bodyPr wrap="square">
            <a:spAutoFit/>
          </a:bodyPr>
          <a:lstStyle/>
          <a:p>
            <a:r>
              <a:rPr lang="en-US" altLang="zh-CN" sz="2000" dirty="0"/>
              <a:t>Model-View-Controller (MVC) </a:t>
            </a:r>
            <a:endParaRPr lang="en-US" altLang="zh-CN" sz="2000" dirty="0"/>
          </a:p>
        </p:txBody>
      </p:sp>
      <p:pic>
        <p:nvPicPr>
          <p:cNvPr id="4" name="图片 3"/>
          <p:cNvPicPr>
            <a:picLocks noChangeAspect="1"/>
          </p:cNvPicPr>
          <p:nvPr/>
        </p:nvPicPr>
        <p:blipFill>
          <a:blip r:embed="rId1"/>
          <a:stretch>
            <a:fillRect/>
          </a:stretch>
        </p:blipFill>
        <p:spPr>
          <a:xfrm>
            <a:off x="1039691" y="2537349"/>
            <a:ext cx="10112616" cy="254530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8814745" cy="790865"/>
          </a:xfrm>
        </p:spPr>
        <p:txBody>
          <a:bodyPr>
            <a:noAutofit/>
          </a:bodyPr>
          <a:lstStyle/>
          <a:p>
            <a:r>
              <a:rPr lang="en-US" altLang="zh-CN" sz="2400" dirty="0"/>
              <a:t>Computer Systems and Networks: Device-Aware Interfaces</a:t>
            </a:r>
            <a:endParaRPr lang="en-US" sz="24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954013"/>
            <a:ext cx="11163995" cy="34778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Interfaces must take into account physical constraints of computers and networks:</a:t>
            </a:r>
            <a:endParaRPr lang="en-US" altLang="zh-CN" sz="2000" b="1" dirty="0">
              <a:solidFill>
                <a:srgbClr val="515223"/>
              </a:solidFill>
              <a:latin typeface="Helvetica" pitchFamily="2" charset="0"/>
              <a:cs typeface="Arial" panose="020B0604020202090204" pitchFamily="34" charset="0"/>
            </a:endParaRPr>
          </a:p>
          <a:p>
            <a:r>
              <a:rPr lang="en-US" altLang="zh-CN" sz="2000" dirty="0"/>
              <a:t>	How does a desk-top computer differ from a laptop?</a:t>
            </a:r>
            <a:endParaRPr lang="en-US" altLang="zh-CN" sz="2000" dirty="0"/>
          </a:p>
          <a:p>
            <a:r>
              <a:rPr lang="en-US" altLang="zh-CN" sz="2000" dirty="0"/>
              <a:t>	What is special about a smartphone?</a:t>
            </a:r>
            <a:endParaRPr lang="en-US" altLang="zh-CN" sz="2000" dirty="0"/>
          </a:p>
          <a:p>
            <a:r>
              <a:rPr lang="en-US" altLang="zh-CN" sz="2000" dirty="0"/>
              <a:t>	How do you make use of a touch-sensitive screen?</a:t>
            </a:r>
            <a:endParaRPr lang="en-US" altLang="zh-CN" sz="2000" dirty="0"/>
          </a:p>
          <a:p>
            <a:r>
              <a:rPr lang="en-US" altLang="zh-CN" sz="2000" dirty="0"/>
              <a:t>	What works well with a digital camera?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Constraints that the interface must allow for:</a:t>
            </a:r>
            <a:endParaRPr lang="en-US" altLang="zh-CN" sz="2000" b="1" dirty="0">
              <a:solidFill>
                <a:srgbClr val="515223"/>
              </a:solidFill>
              <a:latin typeface="Helvetica" pitchFamily="2" charset="0"/>
              <a:cs typeface="Arial" panose="020B0604020202090204" pitchFamily="34" charset="0"/>
            </a:endParaRPr>
          </a:p>
          <a:p>
            <a:r>
              <a:rPr lang="en-US" altLang="zh-CN" sz="2000" dirty="0"/>
              <a:t>	performance of device (e.g., fast or slow graphics)</a:t>
            </a:r>
            <a:endParaRPr lang="en-US" altLang="zh-CN" sz="2000" dirty="0"/>
          </a:p>
          <a:p>
            <a:r>
              <a:rPr lang="en-US" altLang="zh-CN" sz="2000" dirty="0"/>
              <a:t>	limited form factor (e.g., small display, no keyboard)</a:t>
            </a:r>
            <a:endParaRPr lang="en-US" altLang="zh-CN" sz="2000" dirty="0"/>
          </a:p>
          <a:p>
            <a:r>
              <a:rPr lang="en-US" altLang="zh-CN" sz="2000" dirty="0"/>
              <a:t>	connectivity (e.g., intermittent)</a:t>
            </a:r>
            <a:endParaRPr lang="en-US" altLang="zh-CN" sz="2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Networks</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512053"/>
            <a:ext cx="11163995" cy="4093428"/>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Any operation that transfers data over a network has unpredictable response times and is subject to delay.</a:t>
            </a:r>
            <a:endParaRPr lang="en-US" altLang="zh-CN" sz="2000" b="1" dirty="0">
              <a:solidFill>
                <a:srgbClr val="515223"/>
              </a:solidFill>
              <a:latin typeface="Helvetica" pitchFamily="2" charset="0"/>
              <a:cs typeface="Arial" panose="020B0604020202090204" pitchFamily="34" charset="0"/>
            </a:endParaRPr>
          </a:p>
          <a:p>
            <a:r>
              <a:rPr lang="en-US" altLang="zh-CN" sz="2000" dirty="0"/>
              <a:t>	Large data transfers should run asynchronously in a separate thread.</a:t>
            </a:r>
            <a:endParaRPr lang="en-US" altLang="zh-CN" sz="2000" dirty="0"/>
          </a:p>
          <a:p>
            <a:r>
              <a:rPr lang="en-US" altLang="zh-CN" sz="2000" dirty="0"/>
              <a:t>	Provide visual feedback to indicate that the operation is in progress.</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	Provide a way for users to cancel long running data transfers.</a:t>
            </a:r>
            <a:endParaRPr lang="en-US" altLang="zh-CN" sz="2000" b="1" dirty="0">
              <a:solidFill>
                <a:srgbClr val="515223"/>
              </a:solidFill>
              <a:latin typeface="Helvetica" pitchFamily="2" charset="0"/>
              <a:cs typeface="Arial" panose="020B0604020202090204" pitchFamily="34" charset="0"/>
            </a:endParaRPr>
          </a:p>
        </p:txBody>
      </p:sp>
      <p:pic>
        <p:nvPicPr>
          <p:cNvPr id="4" name="图片 3"/>
          <p:cNvPicPr>
            <a:picLocks noChangeAspect="1"/>
          </p:cNvPicPr>
          <p:nvPr/>
        </p:nvPicPr>
        <p:blipFill>
          <a:blip r:embed="rId1"/>
          <a:stretch>
            <a:fillRect/>
          </a:stretch>
        </p:blipFill>
        <p:spPr>
          <a:xfrm>
            <a:off x="3295435" y="2983147"/>
            <a:ext cx="4945809" cy="191278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315937" cy="790865"/>
          </a:xfrm>
        </p:spPr>
        <p:txBody>
          <a:bodyPr>
            <a:normAutofit/>
          </a:bodyPr>
          <a:lstStyle/>
          <a:p>
            <a:r>
              <a:rPr lang="en-US" altLang="zh-CN" dirty="0"/>
              <a:t>Smartphones and Tablets: Screen Size</a:t>
            </a:r>
            <a:endParaRPr lang="en-US" sz="54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228148"/>
            <a:ext cx="11163995" cy="4093428"/>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Smartphones and tablets have small screens. Every small area is important.</a:t>
            </a:r>
            <a:endParaRPr lang="en-US" altLang="zh-CN" sz="2000" b="1" dirty="0">
              <a:solidFill>
                <a:srgbClr val="515223"/>
              </a:solidFill>
              <a:latin typeface="Helvetica" pitchFamily="2" charset="0"/>
              <a:cs typeface="Arial" panose="020B0604020202090204" pitchFamily="34" charset="0"/>
            </a:endParaRPr>
          </a:p>
          <a:p>
            <a:r>
              <a:rPr lang="en-US" altLang="zh-CN" sz="2000" dirty="0"/>
              <a:t>	There is big difference in screen size between a small smartphone and a large tablet.</a:t>
            </a:r>
            <a:endParaRPr lang="en-US" altLang="zh-CN" sz="2000" dirty="0"/>
          </a:p>
          <a:p>
            <a:endParaRPr lang="en-US" altLang="zh-CN" sz="2000" dirty="0"/>
          </a:p>
          <a:p>
            <a:r>
              <a:rPr lang="en-US" altLang="zh-CN" sz="2000" dirty="0"/>
              <a:t>	There may be different layouts or even different versions for different screens.</a:t>
            </a:r>
            <a:endParaRPr lang="en-US" altLang="zh-CN" sz="2000" dirty="0"/>
          </a:p>
          <a:p>
            <a:endParaRPr lang="en-US" altLang="zh-CN" sz="2000" dirty="0"/>
          </a:p>
          <a:p>
            <a:r>
              <a:rPr lang="en-US" altLang="zh-CN" sz="2000" dirty="0"/>
              <a:t>	Apps need to have different layouts for portrait and landscape.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Apps need to be tested with a full range of screen sizes and orientations. </a:t>
            </a:r>
            <a:endParaRPr lang="en-US" altLang="zh-CN" sz="2000" b="1" dirty="0">
              <a:solidFill>
                <a:srgbClr val="515223"/>
              </a:solidFill>
              <a:latin typeface="Helvetica" pitchFamily="2" charset="0"/>
              <a:cs typeface="Arial" panose="020B0604020202090204" pitchFamily="34" charset="0"/>
            </a:endParaRPr>
          </a:p>
          <a:p>
            <a:endParaRPr lang="en-US" altLang="zh-CN" sz="2000" dirty="0"/>
          </a:p>
          <a:p>
            <a:r>
              <a:rPr lang="en-US" altLang="zh-CN" sz="2000" b="1" dirty="0">
                <a:solidFill>
                  <a:srgbClr val="515223"/>
                </a:solidFill>
                <a:latin typeface="Helvetica" pitchFamily="2" charset="0"/>
                <a:cs typeface="Arial" panose="020B0604020202090204" pitchFamily="34" charset="0"/>
              </a:rPr>
              <a:t>Some apps may be optimized for a large screen. </a:t>
            </a:r>
            <a:endParaRPr lang="en-US" altLang="zh-CN" sz="2000" b="1" dirty="0">
              <a:solidFill>
                <a:srgbClr val="515223"/>
              </a:solidFill>
              <a:latin typeface="Helvetica" pitchFamily="2" charset="0"/>
              <a:cs typeface="Arial" panose="020B0604020202090204" pitchFamily="34" charset="0"/>
            </a:endParaRPr>
          </a:p>
          <a:p>
            <a:endParaRPr lang="en-US" altLang="zh-CN" sz="2000" dirty="0"/>
          </a:p>
          <a:p>
            <a:r>
              <a:rPr lang="en-US" altLang="zh-CN" sz="2000" b="1" dirty="0">
                <a:solidFill>
                  <a:srgbClr val="515223"/>
                </a:solidFill>
                <a:latin typeface="Helvetica" pitchFamily="2" charset="0"/>
                <a:cs typeface="Arial" panose="020B0604020202090204" pitchFamily="34" charset="0"/>
              </a:rPr>
              <a:t>Use a simulator to see how your app looks on various devices. </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363071" cy="790865"/>
          </a:xfrm>
        </p:spPr>
        <p:txBody>
          <a:bodyPr>
            <a:normAutofit/>
          </a:bodyPr>
          <a:lstStyle/>
          <a:p>
            <a:r>
              <a:rPr lang="en-US" altLang="zh-CN" sz="2800" dirty="0"/>
              <a:t>Screen Size: Simulators for Mobile Development</a:t>
            </a:r>
            <a:endParaRPr lang="en-US" sz="44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1091254" y="1028699"/>
            <a:ext cx="6826685" cy="5327650"/>
          </a:xfrm>
          <a:prstGeom prst="rect">
            <a:avLst/>
          </a:prstGeom>
          <a:ln>
            <a:solidFill>
              <a:schemeClr val="tx1"/>
            </a:solidFill>
          </a:ln>
        </p:spPr>
      </p:pic>
      <p:sp>
        <p:nvSpPr>
          <p:cNvPr id="6" name="文本框 5"/>
          <p:cNvSpPr txBox="1"/>
          <p:nvPr/>
        </p:nvSpPr>
        <p:spPr>
          <a:xfrm>
            <a:off x="8366760" y="1181099"/>
            <a:ext cx="3421380" cy="3785652"/>
          </a:xfrm>
          <a:prstGeom prst="rect">
            <a:avLst/>
          </a:prstGeom>
          <a:noFill/>
          <a:ln>
            <a:solidFill>
              <a:schemeClr val="tx1"/>
            </a:solidFill>
          </a:ln>
        </p:spPr>
        <p:txBody>
          <a:bodyPr wrap="square">
            <a:spAutoFit/>
          </a:bodyPr>
          <a:lstStyle/>
          <a:p>
            <a:r>
              <a:rPr lang="en-US" altLang="zh-CN" sz="2000" dirty="0"/>
              <a:t>Development environments for mobile apps provide simulators for a variety of mobile devices. </a:t>
            </a:r>
            <a:endParaRPr lang="en-US" altLang="zh-CN" sz="2000" dirty="0"/>
          </a:p>
          <a:p>
            <a:endParaRPr lang="en-US" altLang="zh-CN" sz="2000" dirty="0"/>
          </a:p>
          <a:p>
            <a:r>
              <a:rPr lang="en-US" altLang="zh-CN" sz="2000" dirty="0"/>
              <a:t>This example is the simulator for Apple’s Xcode showing how an app would appear on an iPad. </a:t>
            </a:r>
            <a:endParaRPr lang="en-US" altLang="zh-CN" sz="2000" dirty="0"/>
          </a:p>
          <a:p>
            <a:endParaRPr lang="en-US" altLang="zh-CN" sz="2000" dirty="0"/>
          </a:p>
          <a:p>
            <a:r>
              <a:rPr lang="en-US" altLang="zh-CN" sz="2000" dirty="0"/>
              <a:t>How would it look like on smartphone?</a:t>
            </a:r>
            <a:endParaRPr lang="zh-CN" alt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35087" y="3977885"/>
            <a:ext cx="9521825" cy="644144"/>
          </a:xfrm>
          <a:prstGeom prst="rect">
            <a:avLst/>
          </a:prstGeom>
        </p:spPr>
        <p:txBody>
          <a:bodyPr wrap="square">
            <a:normAutofit fontScale="92500" lnSpcReduction="10000"/>
          </a:bodyPr>
          <a:lstStyle/>
          <a:p>
            <a:pPr algn="ctr"/>
            <a:r>
              <a:rPr lang="en-US" altLang="zh-CN" sz="4000" b="1" dirty="0">
                <a:solidFill>
                  <a:schemeClr val="accent1"/>
                </a:solidFill>
                <a:latin typeface="Helvetica" pitchFamily="2" charset="0"/>
                <a:cs typeface="+mn-ea"/>
              </a:rPr>
              <a:t>The User Experience</a:t>
            </a:r>
            <a:endParaRPr lang="zh-CN" altLang="en-US" sz="4000" b="1" dirty="0">
              <a:solidFill>
                <a:schemeClr val="accent1"/>
              </a:solidFill>
              <a:latin typeface="Helvetica" pitchFamily="2" charset="0"/>
              <a:cs typeface="+mn-ea"/>
              <a:sym typeface="+mn-lt"/>
            </a:endParaRPr>
          </a:p>
        </p:txBody>
      </p:sp>
      <p:grpSp>
        <p:nvGrpSpPr>
          <p:cNvPr id="4" name="组合 3"/>
          <p:cNvGrpSpPr/>
          <p:nvPr/>
        </p:nvGrpSpPr>
        <p:grpSpPr>
          <a:xfrm>
            <a:off x="4819048" y="1319889"/>
            <a:ext cx="2553904" cy="2646878"/>
            <a:chOff x="5865211" y="1319889"/>
            <a:chExt cx="2553904" cy="2646878"/>
          </a:xfrm>
        </p:grpSpPr>
        <p:sp>
          <p:nvSpPr>
            <p:cNvPr id="2" name="文本框 1"/>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01</a:t>
              </a:r>
              <a:endParaRPr lang="zh-CN" altLang="en-US" sz="16600" dirty="0">
                <a:solidFill>
                  <a:schemeClr val="accent1"/>
                </a:solidFill>
                <a:latin typeface="Helvetica" pitchFamily="2" charset="0"/>
                <a:cs typeface="+mn-ea"/>
                <a:sym typeface="+mn-lt"/>
              </a:endParaRPr>
            </a:p>
          </p:txBody>
        </p:sp>
        <p:sp>
          <p:nvSpPr>
            <p:cNvPr id="3" name="文本框 2"/>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90204" pitchFamily="34" charset="0"/>
                  <a:sym typeface="+mn-lt"/>
                </a:rPr>
                <a:t>PART</a:t>
              </a:r>
              <a:r>
                <a:rPr lang="zh-CN" altLang="en-US" sz="2400" dirty="0">
                  <a:solidFill>
                    <a:schemeClr val="accent1"/>
                  </a:solidFill>
                  <a:latin typeface="Helvetica" pitchFamily="2" charset="0"/>
                  <a:cs typeface="Arial" panose="020B0604020202090204" pitchFamily="34" charset="0"/>
                  <a:sym typeface="+mn-lt"/>
                </a:rPr>
                <a:t> </a:t>
              </a:r>
              <a:r>
                <a:rPr lang="en-US" altLang="zh-CN" sz="2400" dirty="0">
                  <a:solidFill>
                    <a:schemeClr val="accent1"/>
                  </a:solidFill>
                  <a:latin typeface="Helvetica" pitchFamily="2" charset="0"/>
                  <a:cs typeface="Arial" panose="020B0604020202090204" pitchFamily="34" charset="0"/>
                  <a:sym typeface="+mn-lt"/>
                </a:rPr>
                <a:t>ONE </a:t>
              </a:r>
              <a:endParaRPr lang="zh-CN" altLang="en-US" sz="2400" dirty="0">
                <a:solidFill>
                  <a:schemeClr val="accent1"/>
                </a:solidFill>
                <a:latin typeface="Helvetica" pitchFamily="2" charset="0"/>
                <a:cs typeface="Arial" panose="020B0604020202090204" pitchFamily="34" charset="0"/>
                <a:sym typeface="+mn-lt"/>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5" y="237834"/>
            <a:ext cx="8703194" cy="790865"/>
          </a:xfrm>
        </p:spPr>
        <p:txBody>
          <a:bodyPr>
            <a:normAutofit/>
          </a:bodyPr>
          <a:lstStyle/>
          <a:p>
            <a:r>
              <a:rPr lang="en-US" altLang="zh-CN" dirty="0"/>
              <a:t>Smartphones: Accessibility</a:t>
            </a:r>
            <a:endParaRPr lang="en-US" sz="54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039613"/>
            <a:ext cx="11163995" cy="34778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Smartphones have small displays and small virtual keyboards. </a:t>
            </a:r>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Some apps rely on speech or other sound signals. </a:t>
            </a:r>
            <a:endParaRPr lang="en-US" altLang="zh-CN" sz="2000" b="1" dirty="0">
              <a:solidFill>
                <a:srgbClr val="515223"/>
              </a:solidFill>
              <a:latin typeface="Helvetica" pitchFamily="2" charset="0"/>
              <a:cs typeface="Arial" panose="020B0604020202090204" pitchFamily="34" charset="0"/>
            </a:endParaRPr>
          </a:p>
          <a:p>
            <a:endParaRPr lang="en-US" altLang="zh-CN" sz="2000" dirty="0"/>
          </a:p>
          <a:p>
            <a:r>
              <a:rPr lang="en-US" altLang="zh-CN" sz="2000" dirty="0"/>
              <a:t>People with poor eyesight, color blindness, hearing loss, or clumsy fingers may have difficulty using your applications. </a:t>
            </a:r>
            <a:endParaRPr lang="en-US" altLang="zh-CN" sz="2000" dirty="0"/>
          </a:p>
          <a:p>
            <a:endParaRPr lang="en-US" altLang="zh-CN" sz="2000" dirty="0"/>
          </a:p>
          <a:p>
            <a:r>
              <a:rPr lang="en-US" altLang="zh-CN" sz="2000" dirty="0"/>
              <a:t>Android and iOS provide numerous accessibility features and provide online advice about how to build accessible apps. </a:t>
            </a:r>
            <a:endParaRPr lang="en-US" altLang="zh-CN" sz="2000" dirty="0"/>
          </a:p>
          <a:p>
            <a:endParaRPr lang="en-US" altLang="zh-CN" sz="2000" dirty="0"/>
          </a:p>
          <a:p>
            <a:r>
              <a:rPr lang="en-US" altLang="zh-CN" sz="2000" dirty="0"/>
              <a:t>For your user testing try to find people who do not have perfect eyesight, hearing, etc. Have testers of various ages. Older people are often less able to use touch sensitive screens.</a:t>
            </a:r>
            <a:endParaRPr lang="en-US" altLang="zh-CN" sz="2000" dirty="0"/>
          </a:p>
        </p:txBody>
      </p:sp>
      <p:grpSp>
        <p:nvGrpSpPr>
          <p:cNvPr id="6" name="组合 5"/>
          <p:cNvGrpSpPr/>
          <p:nvPr/>
        </p:nvGrpSpPr>
        <p:grpSpPr>
          <a:xfrm>
            <a:off x="2628910" y="4528402"/>
            <a:ext cx="6934180" cy="1912396"/>
            <a:chOff x="1944962" y="4510103"/>
            <a:chExt cx="6934180" cy="1912396"/>
          </a:xfrm>
        </p:grpSpPr>
        <p:pic>
          <p:nvPicPr>
            <p:cNvPr id="4" name="图片 3"/>
            <p:cNvPicPr>
              <a:picLocks noChangeAspect="1"/>
            </p:cNvPicPr>
            <p:nvPr/>
          </p:nvPicPr>
          <p:blipFill>
            <a:blip r:embed="rId1"/>
            <a:stretch>
              <a:fillRect/>
            </a:stretch>
          </p:blipFill>
          <p:spPr>
            <a:xfrm>
              <a:off x="1944962" y="4517488"/>
              <a:ext cx="2924218" cy="1905011"/>
            </a:xfrm>
            <a:prstGeom prst="rect">
              <a:avLst/>
            </a:prstGeom>
          </p:spPr>
        </p:pic>
        <p:pic>
          <p:nvPicPr>
            <p:cNvPr id="5" name="图片 4"/>
            <p:cNvPicPr>
              <a:picLocks noChangeAspect="1"/>
            </p:cNvPicPr>
            <p:nvPr/>
          </p:nvPicPr>
          <p:blipFill>
            <a:blip r:embed="rId2"/>
            <a:stretch>
              <a:fillRect/>
            </a:stretch>
          </p:blipFill>
          <p:spPr>
            <a:xfrm>
              <a:off x="5954924" y="4510103"/>
              <a:ext cx="2924218" cy="1912396"/>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Screen Size: Responsive Web Design</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689853"/>
            <a:ext cx="10301365" cy="3170099"/>
          </a:xfrm>
          <a:prstGeom prst="rect">
            <a:avLst/>
          </a:prstGeom>
          <a:noFill/>
        </p:spPr>
        <p:txBody>
          <a:bodyPr wrap="square">
            <a:spAutoFit/>
          </a:bodyPr>
          <a:lstStyle/>
          <a:p>
            <a:r>
              <a:rPr lang="en-US" altLang="zh-CN" sz="2000" b="1" dirty="0">
                <a:solidFill>
                  <a:srgbClr val="FF0000"/>
                </a:solidFill>
                <a:latin typeface="Helvetica" pitchFamily="2" charset="0"/>
                <a:cs typeface="Arial" panose="020B0604020202090204" pitchFamily="34" charset="0"/>
              </a:rPr>
              <a:t>Responsive web design</a:t>
            </a:r>
            <a:r>
              <a:rPr lang="en-US" altLang="zh-CN" sz="2000" b="1" dirty="0">
                <a:solidFill>
                  <a:srgbClr val="515223"/>
                </a:solidFill>
                <a:latin typeface="Helvetica" pitchFamily="2" charset="0"/>
                <a:cs typeface="Arial" panose="020B0604020202090204" pitchFamily="34" charset="0"/>
              </a:rPr>
              <a:t> adjusts how web pages are viewed based on the size of the screen, or other characteristics of the device or browser used to view the page.</a:t>
            </a:r>
            <a:endParaRPr lang="en-US" altLang="zh-CN" sz="2000" b="1" dirty="0">
              <a:solidFill>
                <a:srgbClr val="515223"/>
              </a:solidFill>
              <a:latin typeface="Helvetica" pitchFamily="2" charset="0"/>
              <a:cs typeface="Arial" panose="020B0604020202090204" pitchFamily="34" charset="0"/>
            </a:endParaRPr>
          </a:p>
          <a:p>
            <a:r>
              <a:rPr lang="en-US" altLang="zh-CN" sz="2000" dirty="0"/>
              <a:t>	Media queries in CSS allow the page to use different CSS style rules based on 	 	characteristics of the device the site is being displayed on, e.g., the width of the 	browser window. </a:t>
            </a:r>
            <a:endParaRPr lang="en-US" altLang="zh-CN" sz="2000" dirty="0"/>
          </a:p>
          <a:p>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For example. You develop a web site using a laptop computer. How will it look on a smartphone? </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Responsive Web Design</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453633"/>
            <a:ext cx="11163995" cy="440120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The ideal: </a:t>
            </a:r>
            <a:endParaRPr lang="en-US" altLang="zh-CN" sz="2000" b="1" dirty="0">
              <a:solidFill>
                <a:srgbClr val="515223"/>
              </a:solidFill>
              <a:latin typeface="Helvetica" pitchFamily="2" charset="0"/>
              <a:cs typeface="Arial" panose="020B0604020202090204" pitchFamily="34" charset="0"/>
            </a:endParaRPr>
          </a:p>
          <a:p>
            <a:r>
              <a:rPr lang="en-US" altLang="zh-CN" sz="2000" dirty="0"/>
              <a:t>	A single web site adapts to any device by using a mix of flexible grids and layouts, and 	careful use of CSS media queries.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In practice: </a:t>
            </a:r>
            <a:endParaRPr lang="en-US" altLang="zh-CN" sz="2000" b="1" dirty="0">
              <a:solidFill>
                <a:srgbClr val="515223"/>
              </a:solidFill>
              <a:latin typeface="Helvetica" pitchFamily="2" charset="0"/>
              <a:cs typeface="Arial" panose="020B0604020202090204" pitchFamily="34" charset="0"/>
            </a:endParaRPr>
          </a:p>
          <a:p>
            <a:r>
              <a:rPr lang="en-US" altLang="zh-CN" sz="2000" dirty="0"/>
              <a:t>	Mobile devices, such as smartphones, are so different from regular computers that it is 	extremely difficult to create a web site that works well on all devices.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For example:</a:t>
            </a:r>
            <a:endParaRPr lang="en-US" altLang="zh-CN" sz="2000" b="1" dirty="0">
              <a:solidFill>
                <a:srgbClr val="515223"/>
              </a:solidFill>
              <a:latin typeface="Helvetica" pitchFamily="2" charset="0"/>
              <a:cs typeface="Arial" panose="020B0604020202090204" pitchFamily="34" charset="0"/>
            </a:endParaRPr>
          </a:p>
          <a:p>
            <a:r>
              <a:rPr lang="en-US" altLang="zh-CN" sz="2000" dirty="0"/>
              <a:t>	Less content can be displayed on a small screen than on a large screen.</a:t>
            </a:r>
            <a:endParaRPr lang="en-US" altLang="zh-CN" sz="2000" dirty="0"/>
          </a:p>
          <a:p>
            <a:r>
              <a:rPr lang="en-US" altLang="zh-CN" sz="2000" dirty="0"/>
              <a:t>	Smartphones are usually used in portrait; computer screens are landscape.</a:t>
            </a:r>
            <a:endParaRPr lang="en-US" altLang="zh-CN" sz="2000" dirty="0"/>
          </a:p>
          <a:p>
            <a:r>
              <a:rPr lang="en-US" altLang="zh-CN" sz="2000" dirty="0"/>
              <a:t>	A touch screen has different characteristics from a mouse, e.g., the user cannot hover 	over a menu item.</a:t>
            </a:r>
            <a:endParaRPr lang="en-US" altLang="zh-CN" sz="2000" dirty="0"/>
          </a:p>
          <a:p>
            <a:r>
              <a:rPr lang="en-US" altLang="zh-CN" sz="2000" dirty="0"/>
              <a:t>	A virtual keyboard needs screen space. </a:t>
            </a:r>
            <a:endParaRPr lang="en-US" altLang="zh-CN"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Responsive Web Design</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729739" y="1028699"/>
            <a:ext cx="4686301" cy="5388723"/>
          </a:xfrm>
          <a:prstGeom prst="rect">
            <a:avLst/>
          </a:prstGeom>
        </p:spPr>
      </p:pic>
      <p:sp>
        <p:nvSpPr>
          <p:cNvPr id="7" name="文本框 6"/>
          <p:cNvSpPr txBox="1"/>
          <p:nvPr/>
        </p:nvSpPr>
        <p:spPr>
          <a:xfrm>
            <a:off x="7147560" y="1056978"/>
            <a:ext cx="3543300" cy="5324535"/>
          </a:xfrm>
          <a:prstGeom prst="rect">
            <a:avLst/>
          </a:prstGeom>
          <a:noFill/>
          <a:ln>
            <a:solidFill>
              <a:schemeClr val="tx1"/>
            </a:solidFill>
          </a:ln>
        </p:spPr>
        <p:txBody>
          <a:bodyPr wrap="square">
            <a:spAutoFit/>
          </a:bodyPr>
          <a:lstStyle/>
          <a:p>
            <a:r>
              <a:rPr lang="en-US" altLang="zh-CN" sz="2000" dirty="0"/>
              <a:t>Major web sites have several versions of the site for different devices. </a:t>
            </a:r>
            <a:endParaRPr lang="en-US" altLang="zh-CN" sz="2000" dirty="0"/>
          </a:p>
          <a:p>
            <a:endParaRPr lang="en-US" altLang="zh-CN" sz="2000" dirty="0"/>
          </a:p>
          <a:p>
            <a:r>
              <a:rPr lang="en-US" altLang="zh-CN" sz="2000" dirty="0"/>
              <a:t>They identify the user’s device and automatically provide the version designed for that type of device. </a:t>
            </a:r>
            <a:endParaRPr lang="en-US" altLang="zh-CN" sz="2000" dirty="0"/>
          </a:p>
          <a:p>
            <a:endParaRPr lang="en-US" altLang="zh-CN" sz="2000" dirty="0"/>
          </a:p>
          <a:p>
            <a:r>
              <a:rPr lang="en-US" altLang="zh-CN" sz="2000" dirty="0"/>
              <a:t>This Safari example shows the New York Times mobile version of the web site on a small iPhone. </a:t>
            </a:r>
            <a:endParaRPr lang="en-US" altLang="zh-CN" sz="2000" dirty="0"/>
          </a:p>
          <a:p>
            <a:endParaRPr lang="en-US" altLang="zh-CN" sz="2000" dirty="0"/>
          </a:p>
          <a:p>
            <a:r>
              <a:rPr lang="en-US" altLang="zh-CN" sz="2000" dirty="0"/>
              <a:t>The next slide, from Firefox, shows the same page on a laptop computer. </a:t>
            </a:r>
            <a:endParaRPr lang="zh-CN" altLang="en-US"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sz="4000" dirty="0"/>
              <a:t>Responsive Web Design </a:t>
            </a:r>
            <a:endParaRPr lang="en-US" sz="66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8" name="图片 7"/>
          <p:cNvPicPr>
            <a:picLocks noChangeAspect="1"/>
          </p:cNvPicPr>
          <p:nvPr/>
        </p:nvPicPr>
        <p:blipFill>
          <a:blip r:embed="rId1"/>
          <a:stretch>
            <a:fillRect/>
          </a:stretch>
        </p:blipFill>
        <p:spPr>
          <a:xfrm>
            <a:off x="2830750" y="1028699"/>
            <a:ext cx="6197136" cy="4099644"/>
          </a:xfrm>
          <a:prstGeom prst="rect">
            <a:avLst/>
          </a:prstGeom>
        </p:spPr>
      </p:pic>
      <p:sp>
        <p:nvSpPr>
          <p:cNvPr id="4" name="TextBox 3"/>
          <p:cNvSpPr txBox="1"/>
          <p:nvPr/>
        </p:nvSpPr>
        <p:spPr>
          <a:xfrm>
            <a:off x="3252881" y="5644635"/>
            <a:ext cx="5686237" cy="369332"/>
          </a:xfrm>
          <a:prstGeom prst="rect">
            <a:avLst/>
          </a:prstGeom>
          <a:noFill/>
        </p:spPr>
        <p:txBody>
          <a:bodyPr wrap="none" rtlCol="0">
            <a:spAutoFit/>
          </a:bodyPr>
          <a:lstStyle/>
          <a:p>
            <a:r>
              <a:rPr lang="en-US" dirty="0"/>
              <a:t>https://www.w3schools.com/html/</a:t>
            </a:r>
            <a:r>
              <a:rPr lang="en-US" dirty="0" err="1"/>
              <a:t>html_responsive.asp</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User Interface Design: Navigation</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738113"/>
            <a:ext cx="11163995" cy="34778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Getting the navigation right is central to the user experience. </a:t>
            </a:r>
            <a:endParaRPr lang="en-US" altLang="zh-CN" sz="2000" b="1" dirty="0">
              <a:solidFill>
                <a:srgbClr val="515223"/>
              </a:solidFill>
              <a:latin typeface="Helvetica" pitchFamily="2" charset="0"/>
              <a:cs typeface="Arial" panose="020B0604020202090204" pitchFamily="34" charset="0"/>
            </a:endParaRPr>
          </a:p>
          <a:p>
            <a:endParaRPr lang="en-US" altLang="zh-CN" sz="2000" dirty="0"/>
          </a:p>
          <a:p>
            <a:r>
              <a:rPr lang="en-US" altLang="zh-CN" sz="2000" b="1" dirty="0">
                <a:solidFill>
                  <a:srgbClr val="515223"/>
                </a:solidFill>
                <a:latin typeface="Helvetica" pitchFamily="2" charset="0"/>
                <a:cs typeface="Arial" panose="020B0604020202090204" pitchFamily="34" charset="0"/>
              </a:rPr>
              <a:t>Applications consist of one or more pages (web) or screens (mobile apps).</a:t>
            </a:r>
            <a:endParaRPr lang="en-US" altLang="zh-CN" sz="2000" b="1" dirty="0">
              <a:solidFill>
                <a:srgbClr val="515223"/>
              </a:solidFill>
              <a:latin typeface="Helvetica" pitchFamily="2" charset="0"/>
              <a:cs typeface="Arial" panose="020B0604020202090204" pitchFamily="34" charset="0"/>
            </a:endParaRPr>
          </a:p>
          <a:p>
            <a:r>
              <a:rPr lang="en-US" altLang="zh-CN" sz="2000" dirty="0"/>
              <a:t>	Web: loading a new page uses the network and is therefore slow</a:t>
            </a:r>
            <a:endParaRPr lang="en-US" altLang="zh-CN" sz="2000" dirty="0"/>
          </a:p>
          <a:p>
            <a:r>
              <a:rPr lang="en-US" altLang="zh-CN" sz="2000" dirty="0"/>
              <a:t>	Smartphone or tablet: loading a new screen is usually instantaneous</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The first step in user interface design is to choose what pages or screens to use.</a:t>
            </a:r>
            <a:endParaRPr lang="en-US" altLang="zh-CN" sz="2000" b="1" dirty="0">
              <a:solidFill>
                <a:srgbClr val="515223"/>
              </a:solidFill>
              <a:latin typeface="Helvetica" pitchFamily="2" charset="0"/>
              <a:cs typeface="Arial" panose="020B0604020202090204" pitchFamily="34" charset="0"/>
            </a:endParaRPr>
          </a:p>
          <a:p>
            <a:r>
              <a:rPr lang="en-US" altLang="zh-CN" sz="2000" dirty="0"/>
              <a:t>	What functionality is provided on each screen?</a:t>
            </a:r>
            <a:endParaRPr lang="en-US" altLang="zh-CN" sz="2000" dirty="0"/>
          </a:p>
          <a:p>
            <a:r>
              <a:rPr lang="en-US" altLang="zh-CN" sz="2000" dirty="0"/>
              <a:t>	How are the screens organized?</a:t>
            </a:r>
            <a:endParaRPr lang="en-US" altLang="zh-CN" sz="2000" dirty="0"/>
          </a:p>
          <a:p>
            <a:r>
              <a:rPr lang="en-US" altLang="zh-CN" sz="2000" dirty="0"/>
              <a:t>	How does the user know what screens are available?</a:t>
            </a:r>
            <a:endParaRPr lang="en-US" altLang="zh-CN" sz="2000" dirty="0"/>
          </a:p>
          <a:p>
            <a:r>
              <a:rPr lang="en-US" altLang="zh-CN" sz="2000" dirty="0"/>
              <a:t>	How does the user move between screens?</a:t>
            </a:r>
            <a:endParaRPr lang="en-US" altLang="zh-CN"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Autofit/>
          </a:bodyPr>
          <a:lstStyle/>
          <a:p>
            <a:r>
              <a:rPr lang="en-US" altLang="zh-CN" sz="2800" dirty="0"/>
              <a:t>Navigation: Organization of Pages and Screens</a:t>
            </a:r>
            <a:endParaRPr lang="en-US" sz="28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273293"/>
            <a:ext cx="11163995" cy="440120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The organization of the pages must match the user’s mental model. Keep it simple.</a:t>
            </a:r>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 </a:t>
            </a:r>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Organization of pages in a web application </a:t>
            </a:r>
            <a:endParaRPr lang="en-US" altLang="zh-CN" sz="2000" b="1" dirty="0">
              <a:solidFill>
                <a:srgbClr val="515223"/>
              </a:solidFill>
              <a:latin typeface="Helvetica" pitchFamily="2" charset="0"/>
              <a:cs typeface="Arial" panose="020B0604020202090204" pitchFamily="34" charset="0"/>
            </a:endParaRPr>
          </a:p>
          <a:p>
            <a:r>
              <a:rPr lang="en-US" altLang="zh-CN" sz="2000" dirty="0"/>
              <a:t>	The basic building block of the web is a hyperlink. This allows any page to link to any 	other page. This is flexible, but can lead to confusing applications. </a:t>
            </a:r>
            <a:endParaRPr lang="en-US" altLang="zh-CN" sz="2000" dirty="0"/>
          </a:p>
          <a:p>
            <a:r>
              <a:rPr lang="en-US" altLang="zh-CN" sz="2000" dirty="0"/>
              <a:t>	Many web sites use a hierarchical tree structure. </a:t>
            </a:r>
            <a:endParaRPr lang="en-US" altLang="zh-CN" sz="2000" dirty="0"/>
          </a:p>
          <a:p>
            <a:r>
              <a:rPr lang="en-US" altLang="zh-CN" sz="2000" dirty="0"/>
              <a:t>	When a user leaves a page, the state is lost unless explicitly saved.</a:t>
            </a:r>
            <a:endParaRPr lang="en-US" altLang="zh-CN" sz="2000" dirty="0"/>
          </a:p>
          <a:p>
            <a:r>
              <a:rPr lang="en-US" altLang="zh-CN" sz="2000" dirty="0"/>
              <a:t> </a:t>
            </a:r>
            <a:endParaRPr lang="en-US" altLang="zh-CN" sz="2000" dirty="0"/>
          </a:p>
          <a:p>
            <a:r>
              <a:rPr lang="en-US" altLang="zh-CN" sz="2000" b="1" dirty="0">
                <a:solidFill>
                  <a:srgbClr val="515223"/>
                </a:solidFill>
                <a:latin typeface="Helvetica" pitchFamily="2" charset="0"/>
                <a:cs typeface="Arial" panose="020B0604020202090204" pitchFamily="34" charset="0"/>
              </a:rPr>
              <a:t>Organization of screens in a mobile app </a:t>
            </a:r>
            <a:endParaRPr lang="en-US" altLang="zh-CN" sz="2000" b="1" dirty="0">
              <a:solidFill>
                <a:srgbClr val="515223"/>
              </a:solidFill>
              <a:latin typeface="Helvetica" pitchFamily="2" charset="0"/>
              <a:cs typeface="Arial" panose="020B0604020202090204" pitchFamily="34" charset="0"/>
            </a:endParaRPr>
          </a:p>
          <a:p>
            <a:r>
              <a:rPr lang="en-US" altLang="zh-CN" sz="2000" dirty="0"/>
              <a:t>	Both Android and iOS encourage the use of a stack based architecture. </a:t>
            </a:r>
            <a:endParaRPr lang="en-US" altLang="zh-CN" sz="2000" dirty="0"/>
          </a:p>
          <a:p>
            <a:r>
              <a:rPr lang="en-US" altLang="zh-CN" sz="2000" dirty="0"/>
              <a:t>	When a user leave a screen, the state is pushed onto a stack and is available when the 	screen is next used. </a:t>
            </a:r>
            <a:endParaRPr lang="en-US" altLang="zh-CN" sz="2000" dirty="0"/>
          </a:p>
          <a:p>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Indicate to the user what pages are available and how to reach them. </a:t>
            </a:r>
            <a:endParaRPr lang="zh-CN" altLang="en-US"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Navigation: User Testing</a:t>
            </a:r>
            <a:endParaRPr lang="en-US" sz="6000" dirty="0"/>
          </a:p>
        </p:txBody>
      </p:sp>
      <p:sp>
        <p:nvSpPr>
          <p:cNvPr id="8" name="TextBox 3"/>
          <p:cNvSpPr txBox="1"/>
          <p:nvPr/>
        </p:nvSpPr>
        <p:spPr>
          <a:xfrm>
            <a:off x="572375" y="1402833"/>
            <a:ext cx="11163995" cy="4093428"/>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Before building an application, test the navigation.</a:t>
            </a:r>
            <a:endParaRPr lang="en-US" altLang="zh-CN" sz="2000" b="1" dirty="0">
              <a:solidFill>
                <a:srgbClr val="515223"/>
              </a:solidFill>
              <a:latin typeface="Helvetica" pitchFamily="2" charset="0"/>
              <a:cs typeface="Arial" panose="020B0604020202090204" pitchFamily="34" charset="0"/>
            </a:endParaRPr>
          </a:p>
          <a:p>
            <a:r>
              <a:rPr lang="en-US" altLang="zh-CN" sz="2000" dirty="0"/>
              <a:t>	Create simple mock-ups, e.g., rough sketches on paper.</a:t>
            </a:r>
            <a:endParaRPr lang="en-US" altLang="zh-CN" sz="2000" dirty="0"/>
          </a:p>
          <a:p>
            <a:r>
              <a:rPr lang="en-US" altLang="zh-CN" sz="2000" dirty="0"/>
              <a:t>	Create a large number of simple scenarios. They should show all the main paths through 	the application, including user mistakes, system problems, etc.</a:t>
            </a:r>
            <a:endParaRPr lang="en-US" altLang="zh-CN" sz="2000" dirty="0"/>
          </a:p>
          <a:p>
            <a:r>
              <a:rPr lang="en-US" altLang="zh-CN" sz="2000" dirty="0"/>
              <a:t>	Step through the scenarios with the client and potential users. </a:t>
            </a:r>
            <a:endParaRPr lang="en-US" altLang="zh-CN" sz="2000" dirty="0"/>
          </a:p>
          <a:p>
            <a:endParaRPr lang="en-US" altLang="zh-CN" sz="2000" dirty="0"/>
          </a:p>
          <a:p>
            <a:endParaRPr lang="en-US" altLang="zh-CN" sz="2000" dirty="0"/>
          </a:p>
          <a:p>
            <a:r>
              <a:rPr lang="en-US" altLang="zh-CN" sz="2000" dirty="0"/>
              <a:t>Later in the development process, these scenarios can be used for user interface design, program design, and all forms of testing. </a:t>
            </a:r>
            <a:endParaRPr lang="en-US" altLang="zh-CN" sz="2000" dirty="0"/>
          </a:p>
          <a:p>
            <a:endParaRPr lang="en-US" altLang="zh-CN" sz="2000" dirty="0"/>
          </a:p>
          <a:p>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It is much easier to make changes in the basic navigation before beginning the detailed user interface design and implementation.</a:t>
            </a:r>
            <a:endParaRPr lang="zh-CN" altLang="en-US"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sz="3200" dirty="0"/>
              <a:t>Mobile Apps: Development Environments</a:t>
            </a:r>
            <a:endParaRPr lang="en-US" sz="54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527293"/>
            <a:ext cx="11163995" cy="2862322"/>
          </a:xfrm>
          <a:prstGeom prst="rect">
            <a:avLst/>
          </a:prstGeom>
          <a:noFill/>
        </p:spPr>
        <p:txBody>
          <a:bodyPr wrap="square">
            <a:spAutoFit/>
          </a:bodyPr>
          <a:lstStyle/>
          <a:p>
            <a:r>
              <a:rPr lang="en-US" altLang="zh-CN" sz="2000" dirty="0"/>
              <a:t>App development is complex. Most apps are built using development environments such as Android Studio and Apple’s Xcode. </a:t>
            </a:r>
            <a:endParaRPr lang="en-US" altLang="zh-CN" sz="2000" dirty="0"/>
          </a:p>
          <a:p>
            <a:endParaRPr lang="en-US" altLang="zh-CN" sz="2000" dirty="0"/>
          </a:p>
          <a:p>
            <a:endParaRPr lang="en-US" altLang="zh-CN" sz="2000" dirty="0"/>
          </a:p>
          <a:p>
            <a:r>
              <a:rPr lang="en-US" altLang="zh-CN" sz="2000" dirty="0"/>
              <a:t>There are good tutorials and good documentation online. I strongly recommend that you work through a tutorial before attempting to build a real app.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If you are new to Android or iOS development allow plenty of learning time. </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sz="3200" dirty="0"/>
              <a:t>Mobile Apps: Development Environments</a:t>
            </a:r>
            <a:endParaRPr lang="en-US" sz="54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2001521" y="1024309"/>
            <a:ext cx="2989018" cy="5332040"/>
          </a:xfrm>
          <a:prstGeom prst="rect">
            <a:avLst/>
          </a:prstGeom>
        </p:spPr>
      </p:pic>
      <p:sp>
        <p:nvSpPr>
          <p:cNvPr id="5" name="TextBox 3"/>
          <p:cNvSpPr txBox="1"/>
          <p:nvPr/>
        </p:nvSpPr>
        <p:spPr>
          <a:xfrm>
            <a:off x="5707380" y="1095493"/>
            <a:ext cx="6028990" cy="440120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Development environments include standard classes that provide templates for navigation and the layout of screens. </a:t>
            </a:r>
            <a:endParaRPr lang="en-US" altLang="zh-CN" sz="2000" b="1" dirty="0">
              <a:solidFill>
                <a:srgbClr val="515223"/>
              </a:solidFill>
              <a:latin typeface="Helvetica" pitchFamily="2" charset="0"/>
              <a:cs typeface="Arial" panose="020B0604020202090204" pitchFamily="34" charset="0"/>
            </a:endParaRPr>
          </a:p>
          <a:p>
            <a:endParaRPr lang="en-US" altLang="zh-CN" sz="2000" dirty="0"/>
          </a:p>
          <a:p>
            <a:r>
              <a:rPr lang="en-US" altLang="zh-CN" sz="2000" dirty="0"/>
              <a:t>Designs that incorporate these classes can use services, APIs, etc. that the operating environment provides. </a:t>
            </a:r>
            <a:endParaRPr lang="en-US" altLang="zh-CN" sz="2000" dirty="0"/>
          </a:p>
          <a:p>
            <a:endParaRPr lang="en-US" altLang="zh-CN" sz="2000" dirty="0"/>
          </a:p>
          <a:p>
            <a:r>
              <a:rPr lang="en-US" altLang="zh-CN" sz="2000" dirty="0"/>
              <a:t>This example uses an iOS </a:t>
            </a:r>
            <a:r>
              <a:rPr lang="en-US" altLang="zh-CN" sz="2000" dirty="0" err="1"/>
              <a:t>TableViewController</a:t>
            </a:r>
            <a:r>
              <a:rPr lang="en-US" altLang="zh-CN" sz="2000" dirty="0"/>
              <a:t>. </a:t>
            </a:r>
            <a:endParaRPr lang="en-US" altLang="zh-CN" sz="2000" dirty="0"/>
          </a:p>
          <a:p>
            <a:endParaRPr lang="en-US" altLang="zh-CN" sz="2000" dirty="0"/>
          </a:p>
          <a:p>
            <a:r>
              <a:rPr lang="en-US" altLang="zh-CN" sz="2000" dirty="0"/>
              <a:t>Because the length of tables can be very long, iOS implements a </a:t>
            </a:r>
            <a:r>
              <a:rPr lang="en-US" altLang="zh-CN" sz="2000" dirty="0" err="1"/>
              <a:t>TableViewController</a:t>
            </a:r>
            <a:r>
              <a:rPr lang="en-US" altLang="zh-CN" sz="2000" dirty="0"/>
              <a:t> in a manner that makes efficient use of storage and processing power. </a:t>
            </a:r>
            <a:endParaRPr lang="en-US" altLang="zh-C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966387" cy="790865"/>
          </a:xfrm>
        </p:spPr>
        <p:txBody>
          <a:bodyPr>
            <a:normAutofit/>
          </a:bodyPr>
          <a:lstStyle/>
          <a:p>
            <a:r>
              <a:rPr lang="en-US" altLang="zh-CN" dirty="0"/>
              <a:t>The Importance of the User Experience</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5" name="TextBox 3"/>
          <p:cNvSpPr txBox="1"/>
          <p:nvPr/>
        </p:nvSpPr>
        <p:spPr>
          <a:xfrm>
            <a:off x="572376" y="1503152"/>
            <a:ext cx="10946524" cy="34778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A computer system is only as good as the experience it provides to its users. </a:t>
            </a:r>
            <a:endParaRPr lang="en-US" altLang="zh-CN" sz="2000" b="1" dirty="0">
              <a:solidFill>
                <a:srgbClr val="515223"/>
              </a:solidFill>
              <a:latin typeface="Helvetica" pitchFamily="2" charset="0"/>
              <a:cs typeface="Arial" panose="020B0604020202090204" pitchFamily="34" charset="0"/>
            </a:endParaRPr>
          </a:p>
          <a:p>
            <a:pPr lvl="2"/>
            <a:r>
              <a:rPr lang="en-US" altLang="zh-CN" sz="2000" dirty="0"/>
              <a:t>If a system is hard to use:</a:t>
            </a:r>
            <a:endParaRPr lang="en-US" altLang="zh-CN" sz="2000" dirty="0"/>
          </a:p>
          <a:p>
            <a:pPr marL="2171700" lvl="4" indent="-342900">
              <a:buFont typeface="Arial" panose="020B0604020202090204" pitchFamily="34" charset="0"/>
              <a:buChar char="•"/>
            </a:pPr>
            <a:r>
              <a:rPr lang="en-US" altLang="zh-CN" sz="2000" dirty="0"/>
              <a:t>users may fail to find important results, or misinterpret what they do find,</a:t>
            </a:r>
            <a:endParaRPr lang="en-US" altLang="zh-CN" sz="2000" dirty="0"/>
          </a:p>
          <a:p>
            <a:pPr marL="2171700" lvl="4" indent="-342900">
              <a:buFont typeface="Arial" panose="020B0604020202090204" pitchFamily="34" charset="0"/>
              <a:buChar char="•"/>
            </a:pPr>
            <a:r>
              <a:rPr lang="en-US" altLang="zh-CN" sz="2000" dirty="0"/>
              <a:t>users may give up in disgust. </a:t>
            </a:r>
            <a:endParaRPr lang="en-US" altLang="zh-CN" sz="2000" dirty="0"/>
          </a:p>
          <a:p>
            <a:pPr lvl="2"/>
            <a:r>
              <a:rPr lang="en-US" altLang="zh-CN" sz="2000" dirty="0"/>
              <a:t>Appropriate functionality, easy navigation, elegant design, and fast response times make a measurable difference to a system’s effectiveness.</a:t>
            </a:r>
            <a:endParaRPr lang="en-US" altLang="zh-CN" sz="2000" dirty="0"/>
          </a:p>
          <a:p>
            <a:pPr lvl="2"/>
            <a:r>
              <a:rPr lang="en-US" altLang="zh-CN" sz="2000" dirty="0"/>
              <a:t>Example: TikTok, XHS</a:t>
            </a:r>
            <a:endParaRPr lang="en-US" altLang="zh-CN" sz="2000" dirty="0"/>
          </a:p>
          <a:p>
            <a:pPr lvl="2"/>
            <a:endParaRPr lang="en-US" altLang="zh-CN" sz="2000" b="1" dirty="0">
              <a:solidFill>
                <a:srgbClr val="515223"/>
              </a:solidFill>
              <a:latin typeface="Helvetica" pitchFamily="2" charset="0"/>
              <a:cs typeface="Arial" panose="020B0604020202090204" pitchFamily="34" charset="0"/>
            </a:endParaRPr>
          </a:p>
          <a:p>
            <a:pPr lvl="2"/>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Good support for users is more than a cosmetic flourish.</a:t>
            </a:r>
            <a:endParaRPr lang="en-US" altLang="zh-CN" sz="2000" b="1" dirty="0">
              <a:solidFill>
                <a:srgbClr val="515223"/>
              </a:solidFill>
              <a:latin typeface="Helvetica" pitchFamily="2" charset="0"/>
              <a:cs typeface="Arial" panose="020B0604020202090204" pitchFamily="34" charset="0"/>
            </a:endParaRPr>
          </a:p>
          <a:p>
            <a:pPr lvl="1"/>
            <a:r>
              <a:rPr lang="en-US" altLang="zh-CN" sz="2000" dirty="0"/>
              <a:t>Developing good user interfaces needs skill and time.</a:t>
            </a:r>
            <a:endParaRPr lang="en-US" sz="2000" b="1" dirty="0">
              <a:solidFill>
                <a:srgbClr val="FF0000"/>
              </a:solidFill>
              <a:latin typeface="Helvetica" pitchFamily="2" charset="0"/>
              <a:cs typeface="Arial" panose="020B060402020209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sz="3200" dirty="0"/>
              <a:t>Mobile Apps: Development Environments</a:t>
            </a:r>
            <a:endParaRPr lang="en-US" sz="54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258053"/>
            <a:ext cx="11163995" cy="4708981"/>
          </a:xfrm>
          <a:prstGeom prst="rect">
            <a:avLst/>
          </a:prstGeom>
          <a:noFill/>
        </p:spPr>
        <p:txBody>
          <a:bodyPr wrap="square">
            <a:spAutoFit/>
          </a:bodyPr>
          <a:lstStyle/>
          <a:p>
            <a:r>
              <a:rPr lang="en-US" altLang="zh-CN" sz="2000" dirty="0"/>
              <a:t>These environments are moderately flexible for user interface design. They support a variety of ways to navigate, user interface objects, etc. But they have limitations (e.g., iOS does not have a radio button).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To build a good user experience, understand and adopt the style of the development environment.</a:t>
            </a:r>
            <a:endParaRPr lang="en-US" altLang="zh-CN" sz="2000" b="1" dirty="0">
              <a:solidFill>
                <a:srgbClr val="515223"/>
              </a:solidFill>
              <a:latin typeface="Helvetica" pitchFamily="2" charset="0"/>
              <a:cs typeface="Arial" panose="020B0604020202090204" pitchFamily="34" charset="0"/>
            </a:endParaRPr>
          </a:p>
          <a:p>
            <a:r>
              <a:rPr lang="en-US" altLang="zh-CN" sz="2000" dirty="0"/>
              <a:t>	Users will be familiar with the style of interface from other apps.</a:t>
            </a:r>
            <a:endParaRPr lang="en-US" altLang="zh-CN" sz="2000" dirty="0"/>
          </a:p>
          <a:p>
            <a:endParaRPr lang="en-US" altLang="zh-CN" sz="2000" dirty="0"/>
          </a:p>
          <a:p>
            <a:r>
              <a:rPr lang="en-US" altLang="zh-CN" sz="2000" dirty="0"/>
              <a:t>	The interface objects are well designed with good technical implementation.</a:t>
            </a:r>
            <a:endParaRPr lang="en-US" altLang="zh-CN" sz="2000" dirty="0"/>
          </a:p>
          <a:p>
            <a:endParaRPr lang="en-US" altLang="zh-CN" sz="2000" dirty="0"/>
          </a:p>
          <a:p>
            <a:r>
              <a:rPr lang="en-US" altLang="zh-CN" sz="2000" dirty="0"/>
              <a:t>	The objects are intended to be used on a variety of devices.</a:t>
            </a:r>
            <a:endParaRPr lang="en-US" altLang="zh-CN" sz="2000" dirty="0"/>
          </a:p>
          <a:p>
            <a:endParaRPr lang="en-US" altLang="zh-CN" sz="2000" dirty="0"/>
          </a:p>
          <a:p>
            <a:r>
              <a:rPr lang="en-US" altLang="zh-CN" sz="2000" dirty="0"/>
              <a:t>	When new versions of the operating systems are released, the designs will need few 	modifications. </a:t>
            </a:r>
            <a:endParaRPr lang="en-US" altLang="zh-CN"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Mobile Apps: the Design Challenge</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extBox 3"/>
          <p:cNvSpPr txBox="1"/>
          <p:nvPr/>
        </p:nvSpPr>
        <p:spPr>
          <a:xfrm>
            <a:off x="572375" y="1095493"/>
            <a:ext cx="11163995" cy="532453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How do you design a user interface with no instructions, no user manual, no training? </a:t>
            </a:r>
            <a:endParaRPr lang="en-US" altLang="zh-CN" sz="2000" b="1" dirty="0">
              <a:solidFill>
                <a:srgbClr val="515223"/>
              </a:solidFill>
              <a:latin typeface="Helvetica" pitchFamily="2" charset="0"/>
              <a:cs typeface="Arial" panose="020B0604020202090204" pitchFamily="34" charset="0"/>
            </a:endParaRPr>
          </a:p>
          <a:p>
            <a:endParaRPr lang="en-US" altLang="zh-CN" sz="2000" dirty="0"/>
          </a:p>
          <a:p>
            <a:r>
              <a:rPr lang="en-US" altLang="zh-CN" sz="2000" b="1" dirty="0">
                <a:solidFill>
                  <a:srgbClr val="515223"/>
                </a:solidFill>
                <a:latin typeface="Helvetica" pitchFamily="2" charset="0"/>
                <a:cs typeface="Arial" panose="020B0604020202090204" pitchFamily="34" charset="0"/>
              </a:rPr>
              <a:t>Look:</a:t>
            </a:r>
            <a:endParaRPr lang="en-US" altLang="zh-CN" sz="2000" b="1" dirty="0">
              <a:solidFill>
                <a:srgbClr val="515223"/>
              </a:solidFill>
              <a:latin typeface="Helvetica" pitchFamily="2" charset="0"/>
              <a:cs typeface="Arial" panose="020B0604020202090204" pitchFamily="34" charset="0"/>
            </a:endParaRPr>
          </a:p>
          <a:p>
            <a:r>
              <a:rPr lang="en-US" altLang="zh-CN" sz="2000" dirty="0"/>
              <a:t>	Characteristics of the appearance that convey information.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Feel: </a:t>
            </a:r>
            <a:endParaRPr lang="en-US" altLang="zh-CN" sz="2000" b="1" dirty="0">
              <a:solidFill>
                <a:srgbClr val="515223"/>
              </a:solidFill>
              <a:latin typeface="Helvetica" pitchFamily="2" charset="0"/>
              <a:cs typeface="Arial" panose="020B0604020202090204" pitchFamily="34" charset="0"/>
            </a:endParaRPr>
          </a:p>
          <a:p>
            <a:r>
              <a:rPr lang="en-US" altLang="zh-CN" sz="2000" dirty="0"/>
              <a:t>	Interaction techniques that are intuitive and provide satisfactory experience.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Metaphors and mental models: </a:t>
            </a:r>
            <a:endParaRPr lang="en-US" altLang="zh-CN" sz="2000" b="1" dirty="0">
              <a:solidFill>
                <a:srgbClr val="515223"/>
              </a:solidFill>
              <a:latin typeface="Helvetica" pitchFamily="2" charset="0"/>
              <a:cs typeface="Arial" panose="020B0604020202090204" pitchFamily="34" charset="0"/>
            </a:endParaRPr>
          </a:p>
          <a:p>
            <a:r>
              <a:rPr lang="en-US" altLang="zh-CN" sz="2000" dirty="0"/>
              <a:t>	Mental models and metaphors. But there may not be an intuitive model.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Navigation rules: </a:t>
            </a:r>
            <a:endParaRPr lang="en-US" altLang="zh-CN" sz="2000" b="1" dirty="0">
              <a:solidFill>
                <a:srgbClr val="515223"/>
              </a:solidFill>
              <a:latin typeface="Helvetica" pitchFamily="2" charset="0"/>
              <a:cs typeface="Arial" panose="020B0604020202090204" pitchFamily="34" charset="0"/>
            </a:endParaRPr>
          </a:p>
          <a:p>
            <a:r>
              <a:rPr lang="en-US" altLang="zh-CN" sz="2000" dirty="0"/>
              <a:t>	How to move among data, functions, and activities in a large space.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Conventions: </a:t>
            </a:r>
            <a:endParaRPr lang="en-US" altLang="zh-CN" sz="2000" b="1" dirty="0">
              <a:solidFill>
                <a:srgbClr val="515223"/>
              </a:solidFill>
              <a:latin typeface="Helvetica" pitchFamily="2" charset="0"/>
              <a:cs typeface="Arial" panose="020B0604020202090204" pitchFamily="34" charset="0"/>
            </a:endParaRPr>
          </a:p>
          <a:p>
            <a:r>
              <a:rPr lang="en-US" altLang="zh-CN" sz="2000" dirty="0"/>
              <a:t>	Familiar aspects that do not need extra training – good for users, good for designers, e.g., 	scroll bars, buttons, gestures, help systems, sliders. </a:t>
            </a:r>
            <a:endParaRPr lang="en-US" altLang="zh-CN"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353226" cy="790865"/>
          </a:xfrm>
        </p:spPr>
        <p:txBody>
          <a:bodyPr>
            <a:noAutofit/>
          </a:bodyPr>
          <a:lstStyle/>
          <a:p>
            <a:r>
              <a:rPr lang="en-US" altLang="zh-CN" dirty="0"/>
              <a:t>Mobile Apps: Conventions</a:t>
            </a:r>
            <a:endParaRPr lang="en-US" sz="54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2237724" y="960437"/>
            <a:ext cx="2768514" cy="5464174"/>
          </a:xfrm>
          <a:prstGeom prst="rect">
            <a:avLst/>
          </a:prstGeom>
        </p:spPr>
      </p:pic>
      <p:sp>
        <p:nvSpPr>
          <p:cNvPr id="6" name="TextBox 3"/>
          <p:cNvSpPr txBox="1"/>
          <p:nvPr/>
        </p:nvSpPr>
        <p:spPr>
          <a:xfrm>
            <a:off x="5494020" y="1293613"/>
            <a:ext cx="6263640" cy="1631216"/>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Development environments encourage consistent apps. </a:t>
            </a:r>
            <a:endParaRPr lang="en-US" altLang="zh-CN" sz="2000" b="1" dirty="0">
              <a:solidFill>
                <a:srgbClr val="515223"/>
              </a:solidFill>
              <a:latin typeface="Helvetica" pitchFamily="2" charset="0"/>
              <a:cs typeface="Arial" panose="020B0604020202090204" pitchFamily="34" charset="0"/>
            </a:endParaRPr>
          </a:p>
          <a:p>
            <a:endParaRPr lang="en-US" altLang="zh-CN" sz="2000" dirty="0"/>
          </a:p>
          <a:p>
            <a:r>
              <a:rPr lang="en-US" altLang="zh-CN" sz="2000" dirty="0"/>
              <a:t>You may never have used this app, but look at how many aspects feel familiar. </a:t>
            </a:r>
            <a:endParaRPr lang="en-US" altLang="zh-CN" sz="2000" dirty="0"/>
          </a:p>
        </p:txBody>
      </p:sp>
      <p:pic>
        <p:nvPicPr>
          <p:cNvPr id="7" name="图片 6"/>
          <p:cNvPicPr>
            <a:picLocks noChangeAspect="1"/>
          </p:cNvPicPr>
          <p:nvPr/>
        </p:nvPicPr>
        <p:blipFill>
          <a:blip r:embed="rId2"/>
          <a:stretch>
            <a:fillRect/>
          </a:stretch>
        </p:blipFill>
        <p:spPr>
          <a:xfrm>
            <a:off x="5494021" y="3118402"/>
            <a:ext cx="6017106" cy="10174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353226" cy="790865"/>
          </a:xfrm>
        </p:spPr>
        <p:txBody>
          <a:bodyPr>
            <a:noAutofit/>
          </a:bodyPr>
          <a:lstStyle/>
          <a:p>
            <a:r>
              <a:rPr lang="en-US" altLang="zh-CN" dirty="0"/>
              <a:t>Mobile Apps: Conventions</a:t>
            </a:r>
            <a:endParaRPr lang="en-US" sz="54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1254" y="1028699"/>
            <a:ext cx="2428352" cy="5261429"/>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9606" y="1028698"/>
            <a:ext cx="2428353" cy="526143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949" y="1028698"/>
            <a:ext cx="2428353" cy="526143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0302" y="1028698"/>
            <a:ext cx="2462343" cy="533507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sz="2800" dirty="0"/>
              <a:t>Design Tensions in Web and Mobile Applications</a:t>
            </a:r>
            <a:endParaRPr lang="en-US" sz="28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572375" y="1689853"/>
            <a:ext cx="11109085" cy="40925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Designers wish to control what the user sees, but users wish to configure their own environments. </a:t>
            </a:r>
            <a:r>
              <a:rPr lang="en-US" altLang="zh-CN" sz="2000" dirty="0"/>
              <a:t>	</a:t>
            </a:r>
            <a:endParaRPr lang="en-US" altLang="zh-CN" sz="2000" dirty="0"/>
          </a:p>
          <a:p>
            <a:r>
              <a:rPr lang="en-US" altLang="zh-CN" sz="2000" dirty="0"/>
              <a:t>	Client computers and network connections vary greatly in capacity.</a:t>
            </a:r>
            <a:endParaRPr lang="en-US" altLang="zh-CN" sz="2000" dirty="0"/>
          </a:p>
          <a:p>
            <a:r>
              <a:rPr lang="en-US" altLang="zh-CN" sz="2000" dirty="0"/>
              <a:t>	Client software may run on various operating systems, which may not be the current 	version.</a:t>
            </a:r>
            <a:endParaRPr lang="en-US" altLang="zh-CN" sz="2000" dirty="0"/>
          </a:p>
          <a:p>
            <a:r>
              <a:rPr lang="en-US" altLang="zh-CN" sz="2000" dirty="0"/>
              <a:t>	Accessibility requires that designers do not take control of parameters such as font size.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Be explicit about the assumptions you make about the user's computer, web browser, etc. </a:t>
            </a:r>
            <a:endParaRPr lang="en-US" altLang="zh-CN" sz="2000" b="1" dirty="0">
              <a:solidFill>
                <a:srgbClr val="515223"/>
              </a:solidFill>
              <a:latin typeface="Helvetica" pitchFamily="2" charset="0"/>
              <a:cs typeface="Arial" panose="020B0604020202090204" pitchFamily="34" charset="0"/>
            </a:endParaRPr>
          </a:p>
          <a:p>
            <a:endParaRPr lang="en-US" altLang="zh-CN" sz="2000" dirty="0"/>
          </a:p>
          <a:p>
            <a:r>
              <a:rPr lang="en-US" altLang="zh-CN" sz="2000" b="1" dirty="0">
                <a:solidFill>
                  <a:srgbClr val="515223"/>
                </a:solidFill>
                <a:latin typeface="Helvetica" pitchFamily="2" charset="0"/>
                <a:cs typeface="Arial" panose="020B0604020202090204" pitchFamily="34" charset="0"/>
              </a:rPr>
              <a:t>Using style sheets, such as CSS, avoid over-riding user preferences.</a:t>
            </a:r>
            <a:endParaRPr lang="en-US" altLang="zh-CN" sz="2000" b="1" dirty="0">
              <a:solidFill>
                <a:srgbClr val="515223"/>
              </a:solidFill>
              <a:latin typeface="Helvetica" pitchFamily="2" charset="0"/>
              <a:cs typeface="Arial" panose="020B0604020202090204" pitchFamily="34" charset="0"/>
            </a:endParaRPr>
          </a:p>
          <a:p>
            <a:endParaRPr lang="en-US" altLang="zh-CN" sz="2000" b="1" dirty="0">
              <a:solidFill>
                <a:srgbClr val="515223"/>
              </a:solidFill>
              <a:latin typeface="Helvetica" pitchFamily="2" charset="0"/>
              <a:cs typeface="Arial" panose="020B0604020202090204" pitchFamily="34" charset="0"/>
            </a:endParaRPr>
          </a:p>
          <a:p>
            <a:r>
              <a:rPr lang="zh-CN" altLang="en-US" sz="2000" b="1" dirty="0">
                <a:solidFill>
                  <a:srgbClr val="515223"/>
                </a:solidFill>
                <a:latin typeface="Helvetica" pitchFamily="2" charset="0"/>
                <a:cs typeface="Arial" panose="020B0604020202090204" pitchFamily="34" charset="0"/>
              </a:rPr>
              <a:t>和光同尘</a:t>
            </a:r>
            <a:r>
              <a:rPr lang="en-US" altLang="zh-CN" sz="2000" b="1" dirty="0">
                <a:solidFill>
                  <a:srgbClr val="515223"/>
                </a:solidFill>
                <a:latin typeface="Helvetica" pitchFamily="2" charset="0"/>
                <a:cs typeface="Arial" panose="020B0604020202090204" pitchFamily="34" charset="0"/>
              </a:rPr>
              <a:t>, </a:t>
            </a:r>
            <a:r>
              <a:rPr lang="en-US" altLang="zh-CN" sz="2000" b="1" dirty="0">
                <a:solidFill>
                  <a:srgbClr val="515223"/>
                </a:solidFill>
                <a:latin typeface="Helvetica" pitchFamily="2" charset="0"/>
                <a:cs typeface="Arial" panose="020B0604020202090204" pitchFamily="34" charset="0"/>
              </a:rPr>
              <a:t>Listen to your user</a:t>
            </a:r>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	</a:t>
            </a:r>
            <a:r>
              <a:rPr lang="en-US" altLang="zh-CN" sz="2000" dirty="0"/>
              <a:t>Tensorflow vs. Pytorch</a:t>
            </a:r>
            <a:endParaRPr lang="en-US" altLang="zh-CN" sz="2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Usability and Cost</a:t>
            </a:r>
            <a:endParaRPr lang="en-US" sz="54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6" name="TextBox 3"/>
          <p:cNvSpPr txBox="1"/>
          <p:nvPr/>
        </p:nvSpPr>
        <p:spPr>
          <a:xfrm>
            <a:off x="572375" y="1689853"/>
            <a:ext cx="11109085" cy="4093428"/>
          </a:xfrm>
          <a:prstGeom prst="rect">
            <a:avLst/>
          </a:prstGeom>
          <a:noFill/>
        </p:spPr>
        <p:txBody>
          <a:bodyPr wrap="square">
            <a:spAutoFit/>
          </a:bodyPr>
          <a:lstStyle/>
          <a:p>
            <a:pPr marL="800100" lvl="1" indent="-342900">
              <a:buFont typeface="Wingdings" panose="05000000000000000000" pitchFamily="2" charset="2"/>
              <a:buChar char="l"/>
            </a:pPr>
            <a:r>
              <a:rPr lang="en-US" altLang="zh-CN" sz="2000" dirty="0"/>
              <a:t>User interface development may be a major part of a software development project</a:t>
            </a:r>
            <a:endParaRPr lang="en-US" altLang="zh-CN" sz="2000" dirty="0"/>
          </a:p>
          <a:p>
            <a:pPr marL="800100" lvl="1" indent="-342900">
              <a:buFont typeface="Wingdings" panose="05000000000000000000" pitchFamily="2" charset="2"/>
              <a:buChar char="l"/>
            </a:pPr>
            <a:endParaRPr lang="en-US" altLang="zh-CN" sz="2000" dirty="0"/>
          </a:p>
          <a:p>
            <a:pPr marL="800100" lvl="1" indent="-342900">
              <a:buFont typeface="Wingdings" panose="05000000000000000000" pitchFamily="2" charset="2"/>
              <a:buChar char="l"/>
            </a:pPr>
            <a:r>
              <a:rPr lang="en-US" altLang="zh-CN" sz="2000" dirty="0"/>
              <a:t>Good usability may be expensive in hardware or special software development</a:t>
            </a:r>
            <a:endParaRPr lang="en-US" altLang="zh-CN" sz="2000" dirty="0"/>
          </a:p>
          <a:p>
            <a:pPr marL="800100" lvl="1" indent="-342900">
              <a:buFont typeface="Wingdings" panose="05000000000000000000" pitchFamily="2" charset="2"/>
              <a:buChar char="l"/>
            </a:pPr>
            <a:endParaRPr lang="en-US" altLang="zh-CN" sz="2000" dirty="0"/>
          </a:p>
          <a:p>
            <a:pPr marL="800100" lvl="1" indent="-342900">
              <a:buFont typeface="Wingdings" panose="05000000000000000000" pitchFamily="2" charset="2"/>
              <a:buChar char="l"/>
            </a:pPr>
            <a:r>
              <a:rPr lang="en-US" altLang="zh-CN" sz="2000" dirty="0"/>
              <a:t>Costs are multiplied if a user interface has to be used on different computers or migrate to different versions of systems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Design users interfaces that can be built with standard tools:</a:t>
            </a:r>
            <a:endParaRPr lang="en-US" altLang="zh-CN" sz="2000" b="1" dirty="0">
              <a:solidFill>
                <a:srgbClr val="515223"/>
              </a:solidFill>
              <a:latin typeface="Helvetica" pitchFamily="2" charset="0"/>
              <a:cs typeface="Arial" panose="020B0604020202090204" pitchFamily="34" charset="0"/>
            </a:endParaRPr>
          </a:p>
          <a:p>
            <a:pPr marL="800100" lvl="1" indent="-342900">
              <a:buFont typeface="Wingdings" panose="05000000000000000000" pitchFamily="2" charset="2"/>
              <a:buChar char="l"/>
            </a:pPr>
            <a:r>
              <a:rPr lang="en-US" altLang="zh-CN" sz="2000" dirty="0"/>
              <a:t>Web browsers provide a general purpose user interface where others maintain the user interface software.</a:t>
            </a:r>
            <a:endParaRPr lang="en-US" altLang="zh-CN" sz="2000" dirty="0"/>
          </a:p>
          <a:p>
            <a:pPr marL="800100" lvl="1" indent="-342900">
              <a:buFont typeface="Wingdings" panose="05000000000000000000" pitchFamily="2" charset="2"/>
              <a:buChar char="l"/>
            </a:pPr>
            <a:endParaRPr lang="en-US" altLang="zh-CN" sz="2000" dirty="0"/>
          </a:p>
          <a:p>
            <a:pPr marL="800100" lvl="1" indent="-342900">
              <a:buFont typeface="Wingdings" panose="05000000000000000000" pitchFamily="2" charset="2"/>
              <a:buChar char="l"/>
            </a:pPr>
            <a:r>
              <a:rPr lang="en-US" altLang="zh-CN" sz="2000" dirty="0"/>
              <a:t>Use the standard classes that the development environment provides.</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35087" y="3977885"/>
            <a:ext cx="9521825" cy="644144"/>
          </a:xfrm>
          <a:prstGeom prst="rect">
            <a:avLst/>
          </a:prstGeom>
        </p:spPr>
        <p:txBody>
          <a:bodyPr wrap="square">
            <a:normAutofit fontScale="92500" lnSpcReduction="10000"/>
          </a:bodyPr>
          <a:lstStyle/>
          <a:p>
            <a:pPr algn="ctr"/>
            <a:r>
              <a:rPr lang="en-US" altLang="zh-CN" sz="4000" b="1" dirty="0">
                <a:solidFill>
                  <a:schemeClr val="accent1"/>
                </a:solidFill>
                <a:latin typeface="Helvetica" pitchFamily="2" charset="0"/>
                <a:cs typeface="+mn-ea"/>
              </a:rPr>
              <a:t>Evaluation and User Testing</a:t>
            </a:r>
            <a:endParaRPr lang="zh-CN" altLang="en-US" sz="4000" b="1" dirty="0">
              <a:solidFill>
                <a:schemeClr val="accent1"/>
              </a:solidFill>
              <a:latin typeface="Helvetica" pitchFamily="2" charset="0"/>
              <a:cs typeface="+mn-ea"/>
              <a:sym typeface="+mn-lt"/>
            </a:endParaRPr>
          </a:p>
        </p:txBody>
      </p:sp>
      <p:grpSp>
        <p:nvGrpSpPr>
          <p:cNvPr id="4" name="组合 3"/>
          <p:cNvGrpSpPr/>
          <p:nvPr/>
        </p:nvGrpSpPr>
        <p:grpSpPr>
          <a:xfrm>
            <a:off x="4819048" y="1319889"/>
            <a:ext cx="2553904" cy="2646878"/>
            <a:chOff x="5865211" y="1319889"/>
            <a:chExt cx="2553904" cy="2646878"/>
          </a:xfrm>
        </p:grpSpPr>
        <p:sp>
          <p:nvSpPr>
            <p:cNvPr id="2" name="文本框 1"/>
            <p:cNvSpPr txBox="1"/>
            <p:nvPr/>
          </p:nvSpPr>
          <p:spPr>
            <a:xfrm>
              <a:off x="5865211" y="1319889"/>
              <a:ext cx="2553904" cy="2646878"/>
            </a:xfrm>
            <a:prstGeom prst="rect">
              <a:avLst/>
            </a:prstGeom>
            <a:noFill/>
          </p:spPr>
          <p:txBody>
            <a:bodyPr wrap="none" rtlCol="0">
              <a:spAutoFit/>
            </a:bodyPr>
            <a:lstStyle/>
            <a:p>
              <a:r>
                <a:rPr lang="en-US" altLang="zh-CN" sz="16600" dirty="0">
                  <a:solidFill>
                    <a:schemeClr val="accent1"/>
                  </a:solidFill>
                  <a:latin typeface="Helvetica" pitchFamily="2" charset="0"/>
                  <a:cs typeface="+mn-ea"/>
                  <a:sym typeface="+mn-lt"/>
                </a:rPr>
                <a:t>03</a:t>
              </a:r>
              <a:endParaRPr lang="zh-CN" altLang="en-US" sz="16600" dirty="0">
                <a:solidFill>
                  <a:schemeClr val="accent1"/>
                </a:solidFill>
                <a:latin typeface="Helvetica" pitchFamily="2" charset="0"/>
                <a:cs typeface="+mn-ea"/>
                <a:sym typeface="+mn-lt"/>
              </a:endParaRPr>
            </a:p>
          </p:txBody>
        </p:sp>
        <p:sp>
          <p:nvSpPr>
            <p:cNvPr id="3" name="文本框 2"/>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dirty="0">
                  <a:solidFill>
                    <a:schemeClr val="accent1"/>
                  </a:solidFill>
                  <a:latin typeface="Helvetica" pitchFamily="2" charset="0"/>
                  <a:cs typeface="Arial" panose="020B0604020202090204" pitchFamily="34" charset="0"/>
                  <a:sym typeface="+mn-lt"/>
                </a:rPr>
                <a:t>PART</a:t>
              </a:r>
              <a:r>
                <a:rPr lang="zh-CN" altLang="en-US" sz="2400" dirty="0">
                  <a:solidFill>
                    <a:schemeClr val="accent1"/>
                  </a:solidFill>
                  <a:latin typeface="Helvetica" pitchFamily="2" charset="0"/>
                  <a:cs typeface="Arial" panose="020B0604020202090204" pitchFamily="34" charset="0"/>
                  <a:sym typeface="+mn-lt"/>
                </a:rPr>
                <a:t> </a:t>
              </a:r>
              <a:r>
                <a:rPr lang="en-US" altLang="zh-CN" sz="2400" dirty="0">
                  <a:solidFill>
                    <a:schemeClr val="accent1"/>
                  </a:solidFill>
                  <a:latin typeface="Helvetica" pitchFamily="2" charset="0"/>
                  <a:cs typeface="Arial" panose="020B0604020202090204" pitchFamily="34" charset="0"/>
                  <a:sym typeface="+mn-lt"/>
                </a:rPr>
                <a:t>THREE </a:t>
              </a:r>
              <a:endParaRPr lang="zh-CN" altLang="en-US" sz="2400" dirty="0">
                <a:solidFill>
                  <a:schemeClr val="accent1"/>
                </a:solidFill>
                <a:latin typeface="Helvetica" pitchFamily="2" charset="0"/>
                <a:cs typeface="Arial" panose="020B0604020202090204" pitchFamily="34" charset="0"/>
                <a:sym typeface="+mn-lt"/>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The Analyze/Design/Build/Evaluate Loop</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1214401" y="5334299"/>
            <a:ext cx="11163995" cy="400110"/>
          </a:xfrm>
          <a:prstGeom prst="rect">
            <a:avLst/>
          </a:prstGeom>
          <a:noFill/>
        </p:spPr>
        <p:txBody>
          <a:bodyPr wrap="square">
            <a:spAutoFit/>
          </a:bodyPr>
          <a:lstStyle/>
          <a:p>
            <a:r>
              <a:rPr lang="en-US" altLang="zh-CN" sz="2000" dirty="0"/>
              <a:t>Whenever possible, the design and evaluation should be done by different people. </a:t>
            </a:r>
            <a:endParaRPr lang="en-US" altLang="zh-CN" sz="2000" dirty="0"/>
          </a:p>
        </p:txBody>
      </p:sp>
      <p:pic>
        <p:nvPicPr>
          <p:cNvPr id="4" name="图片 3"/>
          <p:cNvPicPr>
            <a:picLocks noChangeAspect="1"/>
          </p:cNvPicPr>
          <p:nvPr/>
        </p:nvPicPr>
        <p:blipFill>
          <a:blip r:embed="rId1"/>
          <a:stretch>
            <a:fillRect/>
          </a:stretch>
        </p:blipFill>
        <p:spPr>
          <a:xfrm>
            <a:off x="1582585" y="1155637"/>
            <a:ext cx="8116561" cy="405172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Evaluation</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572375" y="1476493"/>
            <a:ext cx="11163995" cy="3785652"/>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If your system has users, the schedule should include time for user testing and time to make changes after the user testing is completed. </a:t>
            </a:r>
            <a:endParaRPr lang="en-US" altLang="zh-CN" sz="2000" b="1" dirty="0">
              <a:solidFill>
                <a:srgbClr val="515223"/>
              </a:solidFill>
              <a:latin typeface="Helvetica" pitchFamily="2" charset="0"/>
              <a:cs typeface="Arial" panose="020B0604020202090204" pitchFamily="34" charset="0"/>
            </a:endParaRPr>
          </a:p>
          <a:p>
            <a:endParaRPr lang="en-US" altLang="zh-CN" sz="2000" dirty="0"/>
          </a:p>
          <a:p>
            <a:r>
              <a:rPr lang="en-US" altLang="zh-CN" sz="2000" b="1" dirty="0">
                <a:solidFill>
                  <a:srgbClr val="515223"/>
                </a:solidFill>
                <a:latin typeface="Helvetica" pitchFamily="2" charset="0"/>
                <a:cs typeface="Arial" panose="020B0604020202090204" pitchFamily="34" charset="0"/>
              </a:rPr>
              <a:t>When to do evaluation</a:t>
            </a:r>
            <a:endParaRPr lang="en-US" altLang="zh-CN" sz="2000" b="1" dirty="0">
              <a:solidFill>
                <a:srgbClr val="515223"/>
              </a:solidFill>
              <a:latin typeface="Helvetica" pitchFamily="2" charset="0"/>
              <a:cs typeface="Arial" panose="020B0604020202090204" pitchFamily="34" charset="0"/>
            </a:endParaRPr>
          </a:p>
          <a:p>
            <a:r>
              <a:rPr lang="en-US" altLang="zh-CN" sz="2000" dirty="0"/>
              <a:t>	Iterative improvements </a:t>
            </a:r>
            <a:r>
              <a:rPr lang="en-US" altLang="zh-CN" sz="2000" b="1" dirty="0">
                <a:solidFill>
                  <a:srgbClr val="FF0000"/>
                </a:solidFill>
              </a:rPr>
              <a:t>during development</a:t>
            </a:r>
            <a:r>
              <a:rPr lang="en-US" altLang="zh-CN" sz="2000" dirty="0"/>
              <a:t>.</a:t>
            </a:r>
            <a:endParaRPr lang="en-US" altLang="zh-CN" sz="2000" dirty="0"/>
          </a:p>
          <a:p>
            <a:r>
              <a:rPr lang="en-US" altLang="zh-CN" sz="2000" dirty="0"/>
              <a:t>	Making sure that a system is usable </a:t>
            </a:r>
            <a:r>
              <a:rPr lang="en-US" altLang="zh-CN" sz="2000" b="1" dirty="0">
                <a:solidFill>
                  <a:srgbClr val="FF0000"/>
                </a:solidFill>
              </a:rPr>
              <a:t>before launching </a:t>
            </a:r>
            <a:r>
              <a:rPr lang="en-US" altLang="zh-CN" sz="2000" dirty="0"/>
              <a:t>it.</a:t>
            </a:r>
            <a:endParaRPr lang="en-US" altLang="zh-CN" sz="2000" dirty="0"/>
          </a:p>
          <a:p>
            <a:r>
              <a:rPr lang="en-US" altLang="zh-CN" sz="2000" dirty="0"/>
              <a:t>	Iterative improvements </a:t>
            </a:r>
            <a:r>
              <a:rPr lang="en-US" altLang="zh-CN" sz="2000" b="1" dirty="0">
                <a:solidFill>
                  <a:srgbClr val="FF0000"/>
                </a:solidFill>
              </a:rPr>
              <a:t>after launch</a:t>
            </a:r>
            <a:r>
              <a:rPr lang="en-US" altLang="zh-CN" sz="2000" dirty="0"/>
              <a:t>.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Methods of evaluation </a:t>
            </a:r>
            <a:endParaRPr lang="en-US" altLang="zh-CN" sz="2000" b="1" dirty="0">
              <a:solidFill>
                <a:srgbClr val="515223"/>
              </a:solidFill>
              <a:latin typeface="Helvetica" pitchFamily="2" charset="0"/>
              <a:cs typeface="Arial" panose="020B0604020202090204" pitchFamily="34" charset="0"/>
            </a:endParaRPr>
          </a:p>
          <a:p>
            <a:r>
              <a:rPr lang="en-US" altLang="zh-CN" sz="2000" dirty="0"/>
              <a:t>	Empirical evaluation with users (</a:t>
            </a:r>
            <a:r>
              <a:rPr lang="en-US" altLang="zh-CN" sz="2000" b="1" dirty="0">
                <a:solidFill>
                  <a:srgbClr val="FF0000"/>
                </a:solidFill>
              </a:rPr>
              <a:t>user testing</a:t>
            </a:r>
            <a:r>
              <a:rPr lang="en-US" altLang="zh-CN" sz="2000" dirty="0"/>
              <a:t>)</a:t>
            </a:r>
            <a:endParaRPr lang="en-US" altLang="zh-CN" sz="2000" dirty="0"/>
          </a:p>
          <a:p>
            <a:r>
              <a:rPr lang="en-US" altLang="zh-CN" sz="2000" dirty="0"/>
              <a:t>	Measurements on operational systems</a:t>
            </a:r>
            <a:endParaRPr lang="en-US" altLang="zh-CN" sz="2000" dirty="0"/>
          </a:p>
          <a:p>
            <a:r>
              <a:rPr lang="en-US" altLang="zh-CN" sz="2000" dirty="0"/>
              <a:t>	Analytical evaluation: without users</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9" name="Title 1"/>
          <p:cNvSpPr>
            <a:spLocks noGrp="1"/>
          </p:cNvSpPr>
          <p:nvPr>
            <p:ph type="title"/>
          </p:nvPr>
        </p:nvSpPr>
        <p:spPr>
          <a:xfrm>
            <a:off x="1091254" y="237834"/>
            <a:ext cx="9099225" cy="790865"/>
          </a:xfrm>
        </p:spPr>
        <p:txBody>
          <a:bodyPr>
            <a:normAutofit/>
          </a:bodyPr>
          <a:lstStyle/>
          <a:p>
            <a:r>
              <a:rPr lang="en-US" altLang="zh-CN" dirty="0"/>
              <a:t>Evaluation</a:t>
            </a:r>
            <a:endParaRPr lang="en-US" sz="6000" dirty="0"/>
          </a:p>
        </p:txBody>
      </p:sp>
      <p:sp>
        <p:nvSpPr>
          <p:cNvPr id="2" name="TextBox 3"/>
          <p:cNvSpPr txBox="1"/>
          <p:nvPr/>
        </p:nvSpPr>
        <p:spPr>
          <a:xfrm>
            <a:off x="572375" y="1476493"/>
            <a:ext cx="11163995" cy="4647426"/>
          </a:xfrm>
          <a:prstGeom prst="rect">
            <a:avLst/>
          </a:prstGeom>
          <a:noFill/>
        </p:spPr>
        <p:txBody>
          <a:bodyPr wrap="square">
            <a:spAutoFit/>
          </a:bodyPr>
          <a:lstStyle/>
          <a:p>
            <a:pPr marL="0" algn="l" rtl="0" eaLnBrk="1" latinLnBrk="0" hangingPunct="1">
              <a:spcBef>
                <a:spcPts val="0"/>
              </a:spcBef>
              <a:spcAft>
                <a:spcPts val="0"/>
              </a:spcAft>
            </a:pPr>
            <a:r>
              <a:rPr lang="en-US" altLang="zh-CN" sz="2000" b="1" dirty="0">
                <a:solidFill>
                  <a:srgbClr val="515223"/>
                </a:solidFill>
                <a:latin typeface="Helvetica" pitchFamily="2" charset="0"/>
                <a:cs typeface="Arial" panose="020B0604020202090204" pitchFamily="34" charset="0"/>
              </a:rPr>
              <a:t>How do you measure usability? </a:t>
            </a:r>
            <a:endParaRPr lang="en-US" altLang="zh-CN" sz="2000" b="1" dirty="0">
              <a:solidFill>
                <a:srgbClr val="515223"/>
              </a:solidFill>
              <a:latin typeface="Helvetica" pitchFamily="2" charset="0"/>
              <a:cs typeface="Arial" panose="020B0604020202090204" pitchFamily="34" charset="0"/>
            </a:endParaRPr>
          </a:p>
          <a:p>
            <a:pPr marL="0" algn="l" rtl="0" eaLnBrk="1" latinLnBrk="0" hangingPunct="1">
              <a:spcBef>
                <a:spcPts val="0"/>
              </a:spcBef>
              <a:spcAft>
                <a:spcPts val="0"/>
              </a:spcAft>
            </a:pPr>
            <a:r>
              <a:rPr lang="en-US" altLang="zh-CN" sz="1800" kern="1200" dirty="0">
                <a:solidFill>
                  <a:srgbClr val="000000"/>
                </a:solidFill>
                <a:effectLst/>
                <a:latin typeface="Arial" panose="020B0604020202090204" pitchFamily="34" charset="0"/>
                <a:ea typeface="黑体" panose="02010609060101010101" pitchFamily="49" charset="-122"/>
                <a:cs typeface="+mn-cs"/>
              </a:rPr>
              <a:t>Usability comprises the following aspects: </a:t>
            </a:r>
            <a:endParaRPr lang="en-US" altLang="zh-CN" sz="1800" kern="1200" dirty="0">
              <a:solidFill>
                <a:srgbClr val="000000"/>
              </a:solidFill>
              <a:effectLst/>
              <a:latin typeface="Arial" panose="020B0604020202090204" pitchFamily="34" charset="0"/>
              <a:ea typeface="黑体" panose="02010609060101010101" pitchFamily="49" charset="-122"/>
              <a:cs typeface="+mn-cs"/>
            </a:endParaRPr>
          </a:p>
          <a:p>
            <a:pPr marL="0" algn="l" rtl="0" eaLnBrk="1" latinLnBrk="0" hangingPunct="1">
              <a:spcBef>
                <a:spcPts val="0"/>
              </a:spcBef>
              <a:spcAft>
                <a:spcPts val="0"/>
              </a:spcAft>
            </a:pPr>
            <a:endParaRPr lang="en-US" altLang="zh-CN" dirty="0">
              <a:solidFill>
                <a:srgbClr val="000000"/>
              </a:solidFill>
              <a:latin typeface="Arial" panose="020B0604020202090204" pitchFamily="34" charset="0"/>
              <a:ea typeface="黑体" panose="02010609060101010101" pitchFamily="49" charset="-122"/>
            </a:endParaRPr>
          </a:p>
          <a:p>
            <a:r>
              <a:rPr lang="en-US" altLang="zh-CN" sz="2000" b="1" dirty="0">
                <a:solidFill>
                  <a:srgbClr val="515223"/>
                </a:solidFill>
                <a:latin typeface="Helvetica" pitchFamily="2" charset="0"/>
                <a:cs typeface="Arial" panose="020B0604020202090204" pitchFamily="34" charset="0"/>
              </a:rPr>
              <a:t>Effectiveness </a:t>
            </a:r>
            <a:endParaRPr lang="en-US" altLang="zh-CN" sz="2000" b="1" dirty="0">
              <a:solidFill>
                <a:srgbClr val="515223"/>
              </a:solidFill>
              <a:latin typeface="Helvetica" pitchFamily="2" charset="0"/>
              <a:cs typeface="Arial" panose="020B0604020202090204" pitchFamily="34" charset="0"/>
            </a:endParaRPr>
          </a:p>
          <a:p>
            <a:pPr marL="0" algn="l" rtl="0" eaLnBrk="1" latinLnBrk="0" hangingPunct="1">
              <a:spcBef>
                <a:spcPts val="0"/>
              </a:spcBef>
              <a:spcAft>
                <a:spcPts val="0"/>
              </a:spcAft>
            </a:pPr>
            <a:r>
              <a:rPr lang="en-US" altLang="zh-CN" sz="1800" kern="1200" dirty="0">
                <a:solidFill>
                  <a:srgbClr val="000000"/>
                </a:solidFill>
                <a:effectLst/>
                <a:latin typeface="Arial" panose="020B0604020202090204" pitchFamily="34" charset="0"/>
                <a:ea typeface="黑体" panose="02010609060101010101" pitchFamily="49" charset="-122"/>
                <a:cs typeface="+mn-cs"/>
              </a:rPr>
              <a:t>	The accuracy and completeness with which users achieve certain goals </a:t>
            </a:r>
            <a:endParaRPr lang="en-US" altLang="zh-CN" sz="1800" kern="1200" dirty="0">
              <a:solidFill>
                <a:srgbClr val="000000"/>
              </a:solidFill>
              <a:effectLst/>
              <a:latin typeface="Arial" panose="020B0604020202090204" pitchFamily="34" charset="0"/>
              <a:ea typeface="黑体" panose="02010609060101010101" pitchFamily="49" charset="-122"/>
              <a:cs typeface="+mn-cs"/>
            </a:endParaRPr>
          </a:p>
          <a:p>
            <a:pPr marL="0" algn="l" rtl="0" eaLnBrk="1" latinLnBrk="0" hangingPunct="1">
              <a:spcBef>
                <a:spcPts val="0"/>
              </a:spcBef>
              <a:spcAft>
                <a:spcPts val="0"/>
              </a:spcAft>
            </a:pPr>
            <a:r>
              <a:rPr lang="en-US" altLang="zh-CN" sz="1800" kern="1200" dirty="0">
                <a:solidFill>
                  <a:srgbClr val="000000"/>
                </a:solidFill>
                <a:effectLst/>
                <a:latin typeface="Arial" panose="020B0604020202090204" pitchFamily="34" charset="0"/>
                <a:ea typeface="黑体" panose="02010609060101010101" pitchFamily="49" charset="-122"/>
                <a:cs typeface="+mn-cs"/>
              </a:rPr>
              <a:t>	</a:t>
            </a:r>
            <a:r>
              <a:rPr lang="en-US" altLang="zh-CN" sz="1800" b="1" kern="1200" dirty="0">
                <a:solidFill>
                  <a:srgbClr val="FF0000"/>
                </a:solidFill>
                <a:effectLst/>
                <a:latin typeface="Arial" panose="020B0604020202090204" pitchFamily="34" charset="0"/>
                <a:ea typeface="黑体" panose="02010609060101010101" pitchFamily="49" charset="-122"/>
                <a:cs typeface="+mn-cs"/>
              </a:rPr>
              <a:t>Measures:</a:t>
            </a:r>
            <a:r>
              <a:rPr lang="en-US" altLang="zh-CN" sz="1800" kern="1200" dirty="0">
                <a:solidFill>
                  <a:srgbClr val="000000"/>
                </a:solidFill>
                <a:effectLst/>
                <a:latin typeface="Arial" panose="020B0604020202090204" pitchFamily="34" charset="0"/>
                <a:ea typeface="黑体" panose="02010609060101010101" pitchFamily="49" charset="-122"/>
                <a:cs typeface="+mn-cs"/>
              </a:rPr>
              <a:t> quality of solution, error rates </a:t>
            </a:r>
            <a:endParaRPr lang="en-US" altLang="zh-CN" sz="1800" kern="1200" dirty="0">
              <a:solidFill>
                <a:srgbClr val="000000"/>
              </a:solidFill>
              <a:effectLst/>
              <a:latin typeface="Arial" panose="020B0604020202090204" pitchFamily="34" charset="0"/>
              <a:ea typeface="黑体" panose="02010609060101010101" pitchFamily="49" charset="-122"/>
              <a:cs typeface="+mn-cs"/>
            </a:endParaRPr>
          </a:p>
          <a:p>
            <a:pPr marL="0" algn="l" rtl="0" eaLnBrk="1" latinLnBrk="0" hangingPunct="1">
              <a:spcBef>
                <a:spcPts val="0"/>
              </a:spcBef>
              <a:spcAft>
                <a:spcPts val="0"/>
              </a:spcAft>
            </a:pPr>
            <a:endParaRPr lang="en-US" altLang="zh-CN" dirty="0">
              <a:solidFill>
                <a:srgbClr val="000000"/>
              </a:solidFill>
              <a:latin typeface="Arial" panose="020B0604020202090204" pitchFamily="34" charset="0"/>
              <a:ea typeface="黑体" panose="02010609060101010101" pitchFamily="49" charset="-122"/>
            </a:endParaRPr>
          </a:p>
          <a:p>
            <a:pPr>
              <a:spcBef>
                <a:spcPts val="0"/>
              </a:spcBef>
              <a:spcAft>
                <a:spcPts val="0"/>
              </a:spcAft>
            </a:pPr>
            <a:r>
              <a:rPr lang="en-US" altLang="zh-CN" sz="2000" b="1" dirty="0">
                <a:solidFill>
                  <a:srgbClr val="515223"/>
                </a:solidFill>
                <a:latin typeface="Helvetica" pitchFamily="2" charset="0"/>
                <a:cs typeface="Arial" panose="020B0604020202090204" pitchFamily="34" charset="0"/>
              </a:rPr>
              <a:t>Efficiency </a:t>
            </a:r>
            <a:endParaRPr lang="en-US" altLang="zh-CN" sz="2000" b="1" dirty="0">
              <a:solidFill>
                <a:srgbClr val="515223"/>
              </a:solidFill>
              <a:latin typeface="Helvetica" pitchFamily="2" charset="0"/>
              <a:cs typeface="Arial" panose="020B0604020202090204" pitchFamily="34" charset="0"/>
            </a:endParaRPr>
          </a:p>
          <a:p>
            <a:pPr marL="0" algn="l" rtl="0" eaLnBrk="1" latinLnBrk="0" hangingPunct="1">
              <a:spcBef>
                <a:spcPts val="0"/>
              </a:spcBef>
              <a:spcAft>
                <a:spcPts val="0"/>
              </a:spcAft>
            </a:pPr>
            <a:r>
              <a:rPr lang="en-US" altLang="zh-CN" dirty="0">
                <a:solidFill>
                  <a:srgbClr val="000000"/>
                </a:solidFill>
                <a:latin typeface="Arial" panose="020B0604020202090204" pitchFamily="34" charset="0"/>
                <a:ea typeface="黑体" panose="02010609060101010101" pitchFamily="49" charset="-122"/>
              </a:rPr>
              <a:t>	</a:t>
            </a:r>
            <a:r>
              <a:rPr lang="en-US" altLang="zh-CN" sz="1800" kern="1200" dirty="0">
                <a:solidFill>
                  <a:srgbClr val="000000"/>
                </a:solidFill>
                <a:effectLst/>
                <a:latin typeface="Arial" panose="020B0604020202090204" pitchFamily="34" charset="0"/>
                <a:ea typeface="黑体" panose="02010609060101010101" pitchFamily="49" charset="-122"/>
                <a:cs typeface="+mn-cs"/>
              </a:rPr>
              <a:t>The relation between the effectiveness and the resources expended in achieving them </a:t>
            </a:r>
            <a:endParaRPr lang="en-US" altLang="zh-CN" sz="1800" kern="1200" dirty="0">
              <a:solidFill>
                <a:srgbClr val="000000"/>
              </a:solidFill>
              <a:effectLst/>
              <a:latin typeface="Arial" panose="020B0604020202090204" pitchFamily="34" charset="0"/>
              <a:ea typeface="黑体" panose="02010609060101010101" pitchFamily="49" charset="-122"/>
              <a:cs typeface="+mn-cs"/>
            </a:endParaRPr>
          </a:p>
          <a:p>
            <a:pPr marL="0" algn="l" rtl="0" eaLnBrk="1" latinLnBrk="0" hangingPunct="1">
              <a:spcBef>
                <a:spcPts val="0"/>
              </a:spcBef>
              <a:spcAft>
                <a:spcPts val="0"/>
              </a:spcAft>
            </a:pPr>
            <a:r>
              <a:rPr lang="en-US" altLang="zh-CN" dirty="0">
                <a:solidFill>
                  <a:srgbClr val="000000"/>
                </a:solidFill>
                <a:latin typeface="Arial" panose="020B0604020202090204" pitchFamily="34" charset="0"/>
                <a:ea typeface="黑体" panose="02010609060101010101" pitchFamily="49" charset="-122"/>
              </a:rPr>
              <a:t>	</a:t>
            </a:r>
            <a:r>
              <a:rPr lang="en-US" altLang="zh-CN" sz="1800" b="1" kern="1200" dirty="0">
                <a:solidFill>
                  <a:srgbClr val="FF0000"/>
                </a:solidFill>
                <a:effectLst/>
                <a:latin typeface="Arial" panose="020B0604020202090204" pitchFamily="34" charset="0"/>
                <a:ea typeface="黑体" panose="02010609060101010101" pitchFamily="49" charset="-122"/>
                <a:cs typeface="+mn-cs"/>
              </a:rPr>
              <a:t>Measures:</a:t>
            </a:r>
            <a:r>
              <a:rPr lang="en-US" altLang="zh-CN" sz="1800" kern="1200" dirty="0">
                <a:solidFill>
                  <a:srgbClr val="000000"/>
                </a:solidFill>
                <a:effectLst/>
                <a:latin typeface="Arial" panose="020B0604020202090204" pitchFamily="34" charset="0"/>
                <a:ea typeface="黑体" panose="02010609060101010101" pitchFamily="49" charset="-122"/>
                <a:cs typeface="+mn-cs"/>
              </a:rPr>
              <a:t> task completion </a:t>
            </a:r>
            <a:r>
              <a:rPr lang="en-US" altLang="zh-CN" dirty="0">
                <a:solidFill>
                  <a:srgbClr val="000000"/>
                </a:solidFill>
                <a:latin typeface="Arial" panose="020B0604020202090204" pitchFamily="34" charset="0"/>
                <a:ea typeface="黑体" panose="02010609060101010101" pitchFamily="49" charset="-122"/>
              </a:rPr>
              <a:t>ti</a:t>
            </a:r>
            <a:r>
              <a:rPr lang="en-US" altLang="zh-CN" sz="1800" kern="1200" dirty="0">
                <a:solidFill>
                  <a:srgbClr val="000000"/>
                </a:solidFill>
                <a:effectLst/>
                <a:latin typeface="Arial" panose="020B0604020202090204" pitchFamily="34" charset="0"/>
                <a:ea typeface="黑体" panose="02010609060101010101" pitchFamily="49" charset="-122"/>
                <a:cs typeface="+mn-cs"/>
              </a:rPr>
              <a:t>me, learning time, number of clicks </a:t>
            </a:r>
            <a:endParaRPr lang="en-US" altLang="zh-CN" sz="1800" kern="1200" dirty="0">
              <a:solidFill>
                <a:srgbClr val="000000"/>
              </a:solidFill>
              <a:effectLst/>
              <a:latin typeface="Arial" panose="020B0604020202090204" pitchFamily="34" charset="0"/>
              <a:ea typeface="黑体" panose="02010609060101010101" pitchFamily="49" charset="-122"/>
              <a:cs typeface="+mn-cs"/>
            </a:endParaRPr>
          </a:p>
          <a:p>
            <a:pPr marL="0" algn="l" rtl="0" eaLnBrk="1" latinLnBrk="0" hangingPunct="1">
              <a:spcBef>
                <a:spcPts val="0"/>
              </a:spcBef>
              <a:spcAft>
                <a:spcPts val="0"/>
              </a:spcAft>
            </a:pPr>
            <a:endParaRPr lang="en-US" altLang="zh-CN" sz="1800" kern="1200" dirty="0">
              <a:solidFill>
                <a:srgbClr val="000000"/>
              </a:solidFill>
              <a:effectLst/>
              <a:latin typeface="Arial" panose="020B0604020202090204" pitchFamily="34" charset="0"/>
              <a:ea typeface="黑体" panose="02010609060101010101" pitchFamily="49" charset="-122"/>
              <a:cs typeface="+mn-cs"/>
            </a:endParaRPr>
          </a:p>
          <a:p>
            <a:r>
              <a:rPr lang="en-US" altLang="zh-CN" sz="2000" b="1" dirty="0">
                <a:solidFill>
                  <a:srgbClr val="515223"/>
                </a:solidFill>
                <a:latin typeface="Helvetica" pitchFamily="2" charset="0"/>
                <a:cs typeface="Arial" panose="020B0604020202090204" pitchFamily="34" charset="0"/>
              </a:rPr>
              <a:t>Satisfaction </a:t>
            </a:r>
            <a:endParaRPr lang="en-US" altLang="zh-CN" sz="2000" b="1" dirty="0">
              <a:solidFill>
                <a:srgbClr val="515223"/>
              </a:solidFill>
              <a:latin typeface="Helvetica" pitchFamily="2" charset="0"/>
              <a:cs typeface="Arial" panose="020B0604020202090204" pitchFamily="34" charset="0"/>
            </a:endParaRPr>
          </a:p>
          <a:p>
            <a:pPr marL="0" algn="l" rtl="0" eaLnBrk="1" latinLnBrk="0" hangingPunct="1">
              <a:spcBef>
                <a:spcPts val="0"/>
              </a:spcBef>
              <a:spcAft>
                <a:spcPts val="0"/>
              </a:spcAft>
            </a:pPr>
            <a:r>
              <a:rPr lang="en-US" altLang="zh-CN" sz="1800" kern="1200" dirty="0">
                <a:solidFill>
                  <a:srgbClr val="000000"/>
                </a:solidFill>
                <a:effectLst/>
                <a:latin typeface="Arial" panose="020B0604020202090204" pitchFamily="34" charset="0"/>
                <a:ea typeface="黑体" panose="02010609060101010101" pitchFamily="49" charset="-122"/>
                <a:cs typeface="+mn-cs"/>
              </a:rPr>
              <a:t>	The users' comfort with and positive attitudes towards the use of the system </a:t>
            </a:r>
            <a:endParaRPr lang="en-US" altLang="zh-CN" sz="1800" kern="1200" dirty="0">
              <a:solidFill>
                <a:srgbClr val="000000"/>
              </a:solidFill>
              <a:effectLst/>
              <a:latin typeface="Arial" panose="020B0604020202090204" pitchFamily="34" charset="0"/>
              <a:ea typeface="黑体" panose="02010609060101010101" pitchFamily="49" charset="-122"/>
              <a:cs typeface="+mn-cs"/>
            </a:endParaRPr>
          </a:p>
          <a:p>
            <a:pPr marL="0" algn="l" rtl="0" eaLnBrk="1" latinLnBrk="0" hangingPunct="1">
              <a:spcBef>
                <a:spcPts val="0"/>
              </a:spcBef>
              <a:spcAft>
                <a:spcPts val="0"/>
              </a:spcAft>
            </a:pPr>
            <a:r>
              <a:rPr lang="en-US" altLang="zh-CN" sz="1800" kern="1200" dirty="0">
                <a:solidFill>
                  <a:srgbClr val="000000"/>
                </a:solidFill>
                <a:effectLst/>
                <a:latin typeface="Arial" panose="020B0604020202090204" pitchFamily="34" charset="0"/>
                <a:ea typeface="黑体" panose="02010609060101010101" pitchFamily="49" charset="-122"/>
                <a:cs typeface="+mn-cs"/>
              </a:rPr>
              <a:t>	</a:t>
            </a:r>
            <a:r>
              <a:rPr lang="en-US" altLang="zh-CN" sz="1800" b="1" kern="1200" dirty="0">
                <a:solidFill>
                  <a:srgbClr val="FF0000"/>
                </a:solidFill>
                <a:effectLst/>
                <a:latin typeface="Arial" panose="020B0604020202090204" pitchFamily="34" charset="0"/>
                <a:ea typeface="黑体" panose="02010609060101010101" pitchFamily="49" charset="-122"/>
                <a:cs typeface="+mn-cs"/>
              </a:rPr>
              <a:t>Measures: </a:t>
            </a:r>
            <a:r>
              <a:rPr lang="en-US" altLang="zh-CN" sz="1800" kern="1200" dirty="0">
                <a:solidFill>
                  <a:srgbClr val="000000"/>
                </a:solidFill>
                <a:effectLst/>
                <a:latin typeface="Arial" panose="020B0604020202090204" pitchFamily="34" charset="0"/>
                <a:ea typeface="黑体" panose="02010609060101010101" pitchFamily="49" charset="-122"/>
                <a:cs typeface="+mn-cs"/>
              </a:rPr>
              <a:t>attitude rating scales</a:t>
            </a:r>
            <a:endParaRPr lang="en-US" altLang="zh-CN" sz="1800" kern="1200" dirty="0">
              <a:solidFill>
                <a:srgbClr val="000000"/>
              </a:solidFill>
              <a:effectLst/>
              <a:latin typeface="Arial" panose="020B0604020202090204" pitchFamily="34" charset="0"/>
              <a:ea typeface="黑体" panose="02010609060101010101" pitchFamily="49" charset="-122"/>
              <a:cs typeface="+mn-cs"/>
            </a:endParaRPr>
          </a:p>
          <a:p>
            <a:r>
              <a:rPr lang="en-US" altLang="zh-CN" dirty="0">
                <a:solidFill>
                  <a:srgbClr val="000000"/>
                </a:solidFill>
                <a:latin typeface="Arial" panose="020B0604020202090204" pitchFamily="34" charset="0"/>
                <a:ea typeface="黑体" panose="02010609060101010101" pitchFamily="49" charset="-122"/>
              </a:rPr>
              <a:t>									</a:t>
            </a:r>
            <a:endParaRPr lang="en-US" altLang="zh-CN" dirty="0">
              <a:solidFill>
                <a:srgbClr val="000000"/>
              </a:solidFill>
              <a:latin typeface="Arial" panose="020B0604020202090204" pitchFamily="34" charset="0"/>
              <a:ea typeface="黑体" panose="02010609060101010101" pitchFamily="49" charset="-122"/>
            </a:endParaRPr>
          </a:p>
          <a:p>
            <a:r>
              <a:rPr lang="en-US" altLang="zh-CN" dirty="0">
                <a:solidFill>
                  <a:srgbClr val="000000"/>
                </a:solidFill>
                <a:latin typeface="Arial" panose="020B0604020202090204" pitchFamily="34" charset="0"/>
                <a:ea typeface="黑体" panose="02010609060101010101" pitchFamily="49" charset="-122"/>
              </a:rPr>
              <a:t>									</a:t>
            </a:r>
            <a:r>
              <a:rPr lang="en-US" altLang="zh-CN" i="1" dirty="0">
                <a:solidFill>
                  <a:srgbClr val="000000"/>
                </a:solidFill>
                <a:latin typeface="Arial" panose="020B0604020202090204" pitchFamily="34" charset="0"/>
                <a:ea typeface="黑体" panose="02010609060101010101" pitchFamily="49" charset="-122"/>
              </a:rPr>
              <a:t>From ISO 9241-11 </a:t>
            </a:r>
            <a:endParaRPr lang="zh-CN" altLang="zh-CN" i="1" dirty="0">
              <a:solidFill>
                <a:srgbClr val="000000"/>
              </a:solidFill>
              <a:latin typeface="Arial" panose="020B0604020202090204" pitchFamily="34" charset="0"/>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Terminology</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4" name="TextBox 3"/>
          <p:cNvSpPr txBox="1"/>
          <p:nvPr/>
        </p:nvSpPr>
        <p:spPr>
          <a:xfrm>
            <a:off x="572376" y="1384252"/>
            <a:ext cx="10946524" cy="34778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User experience (UX) </a:t>
            </a:r>
            <a:endParaRPr lang="en-US" altLang="zh-CN" sz="2000" b="1" dirty="0">
              <a:solidFill>
                <a:srgbClr val="515223"/>
              </a:solidFill>
              <a:latin typeface="Helvetica" pitchFamily="2" charset="0"/>
              <a:cs typeface="Arial" panose="020B0604020202090204" pitchFamily="34" charset="0"/>
            </a:endParaRPr>
          </a:p>
          <a:p>
            <a:r>
              <a:rPr lang="en-US" altLang="zh-CN" sz="2000" dirty="0"/>
              <a:t>The </a:t>
            </a:r>
            <a:r>
              <a:rPr lang="en-US" altLang="zh-CN" sz="2000" b="1" dirty="0">
                <a:solidFill>
                  <a:srgbClr val="FF0000"/>
                </a:solidFill>
              </a:rPr>
              <a:t>user experience (UX) </a:t>
            </a:r>
            <a:r>
              <a:rPr lang="en-US" altLang="zh-CN" sz="2000" dirty="0"/>
              <a:t>refers to the total of all the factors that contribute to the usability (or otherwise) of a computer and its systems.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User interface (UI) </a:t>
            </a:r>
            <a:endParaRPr lang="en-US" altLang="zh-CN" sz="2000" dirty="0"/>
          </a:p>
          <a:p>
            <a:r>
              <a:rPr lang="en-US" altLang="zh-CN" sz="2000" dirty="0"/>
              <a:t>The </a:t>
            </a:r>
            <a:r>
              <a:rPr lang="en-US" altLang="zh-CN" sz="2000" b="1" dirty="0">
                <a:solidFill>
                  <a:srgbClr val="FF0000"/>
                </a:solidFill>
              </a:rPr>
              <a:t>user interface (UI) </a:t>
            </a:r>
            <a:r>
              <a:rPr lang="en-US" altLang="zh-CN" sz="2000" dirty="0"/>
              <a:t>refers to the interactivity, look, and feel of a product screen or web page</a:t>
            </a:r>
            <a:endParaRPr lang="en-US" altLang="zh-CN" sz="2000" dirty="0"/>
          </a:p>
          <a:p>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Human computer interaction (HCI) </a:t>
            </a:r>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FF0000"/>
                </a:solidFill>
              </a:rPr>
              <a:t>Human computer interaction </a:t>
            </a:r>
            <a:r>
              <a:rPr lang="en-US" altLang="zh-CN" sz="2000" dirty="0"/>
              <a:t>is the academic discipline that studies how people interact with computers.</a:t>
            </a:r>
            <a:endParaRPr lang="en-US" altLang="zh-CN" sz="2000" dirty="0"/>
          </a:p>
          <a:p>
            <a:endParaRPr lang="en-US" sz="2000" b="1" dirty="0">
              <a:solidFill>
                <a:srgbClr val="515223"/>
              </a:solidFill>
              <a:latin typeface="Helvetica" pitchFamily="2" charset="0"/>
              <a:cs typeface="Arial" panose="020B0604020202090204" pitchFamily="34"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97564" y="4762731"/>
            <a:ext cx="2704403" cy="1422033"/>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978" y="4787928"/>
            <a:ext cx="1812248" cy="1422033"/>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095" y="4762731"/>
            <a:ext cx="1921809" cy="1447230"/>
          </a:xfrm>
          <a:prstGeom prst="rect">
            <a:avLst/>
          </a:prstGeom>
        </p:spPr>
      </p:pic>
      <p:sp>
        <p:nvSpPr>
          <p:cNvPr id="14" name="TextBox 13"/>
          <p:cNvSpPr txBox="1"/>
          <p:nvPr/>
        </p:nvSpPr>
        <p:spPr>
          <a:xfrm>
            <a:off x="503385" y="4765861"/>
            <a:ext cx="4187026" cy="707886"/>
          </a:xfrm>
          <a:prstGeom prst="rect">
            <a:avLst/>
          </a:prstGeom>
          <a:noFill/>
        </p:spPr>
        <p:txBody>
          <a:bodyPr wrap="square">
            <a:spAutoFit/>
          </a:bodyPr>
          <a:lstStyle/>
          <a:p>
            <a:r>
              <a:rPr lang="en-US" altLang="zh-CN" sz="2000" dirty="0"/>
              <a:t>Computing</a:t>
            </a:r>
            <a:r>
              <a:rPr lang="en-US" altLang="zh-CN" sz="2000" b="1" dirty="0">
                <a:solidFill>
                  <a:srgbClr val="515223"/>
                </a:solidFill>
                <a:latin typeface="Helvetica" pitchFamily="2" charset="0"/>
                <a:cs typeface="Arial" panose="020B0604020202090204" pitchFamily="34" charset="0"/>
              </a:rPr>
              <a:t> </a:t>
            </a:r>
            <a:r>
              <a:rPr lang="en-US" altLang="zh-CN" sz="2000" dirty="0"/>
              <a:t>Machine without UI:</a:t>
            </a:r>
            <a:endParaRPr lang="en-US" altLang="zh-CN" sz="2000" dirty="0"/>
          </a:p>
          <a:p>
            <a:endParaRPr lang="en-US"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977687" y="1259174"/>
            <a:ext cx="5439759" cy="400110"/>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Stages of evaluation with users:</a:t>
            </a:r>
            <a:endParaRPr lang="en-US" altLang="zh-CN" sz="2000" b="1" dirty="0">
              <a:solidFill>
                <a:srgbClr val="515223"/>
              </a:solidFill>
              <a:latin typeface="Helvetica" pitchFamily="2" charset="0"/>
              <a:cs typeface="Arial" panose="020B0604020202090204" pitchFamily="34" charset="0"/>
            </a:endParaRPr>
          </a:p>
        </p:txBody>
      </p:sp>
      <p:sp>
        <p:nvSpPr>
          <p:cNvPr id="9" name="Title 1"/>
          <p:cNvSpPr>
            <a:spLocks noGrp="1"/>
          </p:cNvSpPr>
          <p:nvPr>
            <p:ph type="title"/>
          </p:nvPr>
        </p:nvSpPr>
        <p:spPr>
          <a:xfrm>
            <a:off x="1091254" y="237834"/>
            <a:ext cx="9099225" cy="790865"/>
          </a:xfrm>
        </p:spPr>
        <p:txBody>
          <a:bodyPr>
            <a:normAutofit/>
          </a:bodyPr>
          <a:lstStyle/>
          <a:p>
            <a:r>
              <a:rPr lang="en-US" altLang="zh-CN" dirty="0"/>
              <a:t>Evaluation with Users</a:t>
            </a:r>
            <a:endParaRPr lang="en-US" sz="6000" dirty="0"/>
          </a:p>
        </p:txBody>
      </p:sp>
      <p:pic>
        <p:nvPicPr>
          <p:cNvPr id="4" name="图片 3"/>
          <p:cNvPicPr>
            <a:picLocks noChangeAspect="1"/>
          </p:cNvPicPr>
          <p:nvPr/>
        </p:nvPicPr>
        <p:blipFill>
          <a:blip r:embed="rId1"/>
          <a:stretch>
            <a:fillRect/>
          </a:stretch>
        </p:blipFill>
        <p:spPr>
          <a:xfrm>
            <a:off x="3876334" y="1659284"/>
            <a:ext cx="3529064" cy="3570443"/>
          </a:xfrm>
          <a:prstGeom prst="rect">
            <a:avLst/>
          </a:prstGeom>
        </p:spPr>
      </p:pic>
      <p:sp>
        <p:nvSpPr>
          <p:cNvPr id="8" name="TextBox 3"/>
          <p:cNvSpPr txBox="1"/>
          <p:nvPr/>
        </p:nvSpPr>
        <p:spPr>
          <a:xfrm>
            <a:off x="1979807" y="5460202"/>
            <a:ext cx="7322117" cy="400110"/>
          </a:xfrm>
          <a:prstGeom prst="rect">
            <a:avLst/>
          </a:prstGeom>
          <a:noFill/>
        </p:spPr>
        <p:txBody>
          <a:bodyPr wrap="square">
            <a:spAutoFit/>
          </a:bodyPr>
          <a:lstStyle/>
          <a:p>
            <a:r>
              <a:rPr lang="en-US" altLang="zh-CN" sz="2000" dirty="0"/>
              <a:t>User testing is time-consuming, expensive, and essential. </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Evaluation with Users: Preparation</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572375" y="1689853"/>
            <a:ext cx="11163995" cy="34778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Determine </a:t>
            </a:r>
            <a:r>
              <a:rPr lang="en-US" altLang="zh-CN" sz="2000" b="1" dirty="0">
                <a:solidFill>
                  <a:srgbClr val="FF0000"/>
                </a:solidFill>
                <a:latin typeface="Helvetica" pitchFamily="2" charset="0"/>
                <a:cs typeface="Arial" panose="020B0604020202090204" pitchFamily="34" charset="0"/>
              </a:rPr>
              <a:t>goals</a:t>
            </a:r>
            <a:r>
              <a:rPr lang="en-US" altLang="zh-CN" sz="2000" b="1" dirty="0">
                <a:solidFill>
                  <a:srgbClr val="515223"/>
                </a:solidFill>
                <a:latin typeface="Helvetica" pitchFamily="2" charset="0"/>
                <a:cs typeface="Arial" panose="020B0604020202090204" pitchFamily="34" charset="0"/>
              </a:rPr>
              <a:t> of the usability testing </a:t>
            </a:r>
            <a:endParaRPr lang="en-US" altLang="zh-CN" sz="2000" b="1" dirty="0">
              <a:solidFill>
                <a:srgbClr val="515223"/>
              </a:solidFill>
              <a:latin typeface="Helvetica" pitchFamily="2" charset="0"/>
              <a:cs typeface="Arial" panose="020B0604020202090204" pitchFamily="34" charset="0"/>
            </a:endParaRPr>
          </a:p>
          <a:p>
            <a:r>
              <a:rPr lang="en-US" altLang="zh-CN" sz="2000" dirty="0"/>
              <a:t>	“Can a user find the required information in no more than 2 minutes?”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Write the </a:t>
            </a:r>
            <a:r>
              <a:rPr lang="en-US" altLang="zh-CN" sz="2000" b="1" dirty="0">
                <a:solidFill>
                  <a:srgbClr val="FF0000"/>
                </a:solidFill>
                <a:latin typeface="Helvetica" pitchFamily="2" charset="0"/>
                <a:cs typeface="Arial" panose="020B0604020202090204" pitchFamily="34" charset="0"/>
              </a:rPr>
              <a:t>user tasks </a:t>
            </a:r>
            <a:endParaRPr lang="en-US" altLang="zh-CN" sz="2000" b="1" dirty="0">
              <a:solidFill>
                <a:srgbClr val="FF0000"/>
              </a:solidFill>
              <a:latin typeface="Helvetica" pitchFamily="2" charset="0"/>
              <a:cs typeface="Arial" panose="020B0604020202090204" pitchFamily="34" charset="0"/>
            </a:endParaRPr>
          </a:p>
          <a:p>
            <a:r>
              <a:rPr lang="en-US" altLang="zh-CN" sz="2000" dirty="0"/>
              <a:t>	“Given a new customer application form, add a new customer to the customer database.”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Recruit </a:t>
            </a:r>
            <a:r>
              <a:rPr lang="en-US" altLang="zh-CN" sz="2000" b="1" dirty="0">
                <a:solidFill>
                  <a:srgbClr val="FF0000"/>
                </a:solidFill>
                <a:latin typeface="Helvetica" pitchFamily="2" charset="0"/>
                <a:cs typeface="Arial" panose="020B0604020202090204" pitchFamily="34" charset="0"/>
              </a:rPr>
              <a:t>participants</a:t>
            </a:r>
            <a:r>
              <a:rPr lang="en-US" altLang="zh-CN" sz="2000" b="1" dirty="0">
                <a:solidFill>
                  <a:srgbClr val="515223"/>
                </a:solidFill>
                <a:latin typeface="Helvetica" pitchFamily="2" charset="0"/>
                <a:cs typeface="Arial" panose="020B0604020202090204" pitchFamily="34" charset="0"/>
              </a:rPr>
              <a:t> </a:t>
            </a:r>
            <a:endParaRPr lang="en-US" altLang="zh-CN" sz="2000" b="1" dirty="0">
              <a:solidFill>
                <a:srgbClr val="515223"/>
              </a:solidFill>
              <a:latin typeface="Helvetica" pitchFamily="2" charset="0"/>
              <a:cs typeface="Arial" panose="020B0604020202090204" pitchFamily="34" charset="0"/>
            </a:endParaRPr>
          </a:p>
          <a:p>
            <a:r>
              <a:rPr lang="en-US" altLang="zh-CN" sz="2000" dirty="0"/>
              <a:t>	Use the descriptions of users from the requirements phase to determine categories of 	potential users and user tasks </a:t>
            </a:r>
            <a:endParaRPr lang="en-US" altLang="zh-CN" sz="2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Usability Laboratory</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3608854" y="2153165"/>
            <a:ext cx="4974292" cy="3643378"/>
          </a:xfrm>
          <a:prstGeom prst="rect">
            <a:avLst/>
          </a:prstGeom>
        </p:spPr>
      </p:pic>
      <p:sp>
        <p:nvSpPr>
          <p:cNvPr id="5" name="TextBox 3"/>
          <p:cNvSpPr txBox="1"/>
          <p:nvPr/>
        </p:nvSpPr>
        <p:spPr>
          <a:xfrm>
            <a:off x="888974" y="1404658"/>
            <a:ext cx="6756966" cy="400110"/>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Concept: monitor users while they use system</a:t>
            </a:r>
            <a:endParaRPr lang="en-US" altLang="zh-CN"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Evaluation with Users: Sessions</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572375" y="1689853"/>
            <a:ext cx="11163995" cy="3170099"/>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Conduct the session </a:t>
            </a:r>
            <a:endParaRPr lang="en-US" altLang="zh-CN" sz="2000" b="1" dirty="0">
              <a:solidFill>
                <a:srgbClr val="515223"/>
              </a:solidFill>
              <a:latin typeface="Helvetica" pitchFamily="2" charset="0"/>
              <a:cs typeface="Arial" panose="020B0604020202090204" pitchFamily="34" charset="0"/>
            </a:endParaRPr>
          </a:p>
          <a:p>
            <a:r>
              <a:rPr lang="en-US" altLang="zh-CN" sz="2000" dirty="0"/>
              <a:t>	Usability Lab </a:t>
            </a:r>
            <a:endParaRPr lang="en-US" altLang="zh-CN" sz="2000" dirty="0"/>
          </a:p>
          <a:p>
            <a:r>
              <a:rPr lang="en-US" altLang="zh-CN" sz="2000" dirty="0"/>
              <a:t>	Simulated working environment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Observe the user </a:t>
            </a:r>
            <a:endParaRPr lang="en-US" altLang="zh-CN" sz="2000" b="1" dirty="0">
              <a:solidFill>
                <a:srgbClr val="515223"/>
              </a:solidFill>
              <a:latin typeface="Helvetica" pitchFamily="2" charset="0"/>
              <a:cs typeface="Arial" panose="020B0604020202090204" pitchFamily="34" charset="0"/>
            </a:endParaRPr>
          </a:p>
          <a:p>
            <a:r>
              <a:rPr lang="en-US" altLang="zh-CN" sz="2000" dirty="0"/>
              <a:t>	Human observer(s) </a:t>
            </a:r>
            <a:endParaRPr lang="en-US" altLang="zh-CN" sz="2000" dirty="0"/>
          </a:p>
          <a:p>
            <a:r>
              <a:rPr lang="en-US" altLang="zh-CN" sz="2000" dirty="0"/>
              <a:t>	Video camera </a:t>
            </a:r>
            <a:endParaRPr lang="en-US" altLang="zh-CN" sz="2000" dirty="0"/>
          </a:p>
          <a:p>
            <a:r>
              <a:rPr lang="en-US" altLang="zh-CN" sz="2000" dirty="0"/>
              <a:t>	Audio recording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Inquire satisfaction data </a:t>
            </a:r>
            <a:endParaRPr lang="en-US" altLang="zh-CN" sz="2000" b="1" dirty="0">
              <a:solidFill>
                <a:srgbClr val="515223"/>
              </a:solidFill>
              <a:latin typeface="Helvetica" pitchFamily="2" charset="0"/>
              <a:cs typeface="Arial" panose="020B0604020202090204" pitchFamily="34" charset="0"/>
            </a:endParaRPr>
          </a:p>
        </p:txBody>
      </p:sp>
      <p:pic>
        <p:nvPicPr>
          <p:cNvPr id="4" name="图片 3"/>
          <p:cNvPicPr>
            <a:picLocks noChangeAspect="1"/>
          </p:cNvPicPr>
          <p:nvPr/>
        </p:nvPicPr>
        <p:blipFill>
          <a:blip r:embed="rId1"/>
          <a:stretch>
            <a:fillRect/>
          </a:stretch>
        </p:blipFill>
        <p:spPr>
          <a:xfrm>
            <a:off x="5700408" y="1228994"/>
            <a:ext cx="5578543" cy="423247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Evaluation: Number of Users</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572375" y="1689853"/>
            <a:ext cx="11163995" cy="2246769"/>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Number of users </a:t>
            </a:r>
            <a:endParaRPr lang="en-US" altLang="zh-CN" sz="2000" b="1" dirty="0">
              <a:solidFill>
                <a:srgbClr val="515223"/>
              </a:solidFill>
              <a:latin typeface="Helvetica" pitchFamily="2" charset="0"/>
              <a:cs typeface="Arial" panose="020B0604020202090204" pitchFamily="34" charset="0"/>
            </a:endParaRPr>
          </a:p>
          <a:p>
            <a:r>
              <a:rPr lang="en-US" altLang="zh-CN" sz="2000" dirty="0"/>
              <a:t>A great deal can be learned from user testing with a small number of users, even as few as five people. </a:t>
            </a:r>
            <a:endParaRPr lang="en-US" altLang="zh-CN" sz="2000" dirty="0"/>
          </a:p>
          <a:p>
            <a:r>
              <a:rPr lang="en-US" altLang="zh-CN" sz="2000" dirty="0"/>
              <a:t>	Try to find different types of user (young/old, experienced/beginners, etc.).</a:t>
            </a:r>
            <a:endParaRPr lang="en-US" altLang="zh-CN" sz="2000" dirty="0"/>
          </a:p>
          <a:p>
            <a:r>
              <a:rPr lang="en-US" altLang="zh-CN" sz="2000" dirty="0"/>
              <a:t>	Prepare carefully.</a:t>
            </a:r>
            <a:endParaRPr lang="en-US" altLang="zh-CN" sz="2000" dirty="0"/>
          </a:p>
          <a:p>
            <a:r>
              <a:rPr lang="en-US" altLang="zh-CN" sz="2000" dirty="0"/>
              <a:t>	Combine structured tests with free form interviews.</a:t>
            </a:r>
            <a:endParaRPr lang="en-US" altLang="zh-CN" sz="2000" dirty="0"/>
          </a:p>
          <a:p>
            <a:r>
              <a:rPr lang="en-US" altLang="zh-CN" sz="2000" dirty="0"/>
              <a:t>	Have at least two evaluators for every test. </a:t>
            </a:r>
            <a:endParaRPr lang="en-US" altLang="zh-CN" sz="20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Results Analysis</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572375" y="1689853"/>
            <a:ext cx="11163995" cy="2862322"/>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Test the system, not the users </a:t>
            </a:r>
            <a:endParaRPr lang="en-US" altLang="zh-CN" sz="2000" b="1" dirty="0">
              <a:solidFill>
                <a:srgbClr val="515223"/>
              </a:solidFill>
              <a:latin typeface="Helvetica" pitchFamily="2" charset="0"/>
              <a:cs typeface="Arial" panose="020B0604020202090204" pitchFamily="34" charset="0"/>
            </a:endParaRPr>
          </a:p>
          <a:p>
            <a:r>
              <a:rPr lang="en-US" altLang="zh-CN" sz="2000" dirty="0"/>
              <a:t>	Respect the data and users' responses. Do not make excuses for designs that failed. </a:t>
            </a:r>
            <a:endParaRPr lang="en-US" altLang="zh-CN" sz="2000" dirty="0"/>
          </a:p>
          <a:p>
            <a:r>
              <a:rPr lang="en-US" altLang="zh-CN" sz="2000" dirty="0"/>
              <a:t>	If possible, use statistical summaries. </a:t>
            </a:r>
            <a:endParaRPr lang="en-US" altLang="zh-CN" sz="2000" dirty="0"/>
          </a:p>
          <a:p>
            <a:r>
              <a:rPr lang="en-US" altLang="zh-CN" sz="2000" dirty="0"/>
              <a:t>	Pay close attention to areas where users: </a:t>
            </a:r>
            <a:endParaRPr lang="en-US" altLang="zh-CN" sz="2000" dirty="0"/>
          </a:p>
          <a:p>
            <a:r>
              <a:rPr lang="en-US" altLang="zh-CN" sz="2000" dirty="0"/>
              <a:t>		were frustrated </a:t>
            </a:r>
            <a:endParaRPr lang="en-US" altLang="zh-CN" sz="2000" dirty="0"/>
          </a:p>
          <a:p>
            <a:r>
              <a:rPr lang="en-US" altLang="zh-CN" sz="2000" dirty="0"/>
              <a:t>		took a long time </a:t>
            </a:r>
            <a:endParaRPr lang="en-US" altLang="zh-CN" sz="2000" dirty="0"/>
          </a:p>
          <a:p>
            <a:r>
              <a:rPr lang="en-US" altLang="zh-CN" sz="2000" dirty="0"/>
              <a:t>		could not complete tasks </a:t>
            </a:r>
            <a:endParaRPr lang="en-US" altLang="zh-CN" sz="2000" dirty="0"/>
          </a:p>
          <a:p>
            <a:r>
              <a:rPr lang="en-US" altLang="zh-CN" sz="2000" dirty="0"/>
              <a:t>	Note aspects of the design that worked and make sure they are incorporated in the final 	product. </a:t>
            </a:r>
            <a:endParaRPr lang="en-US" altLang="zh-CN"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Eye Tracking at Google</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8922036" y="4919192"/>
            <a:ext cx="2450528" cy="707886"/>
          </a:xfrm>
          <a:prstGeom prst="rect">
            <a:avLst/>
          </a:prstGeom>
          <a:noFill/>
        </p:spPr>
        <p:txBody>
          <a:bodyPr wrap="square">
            <a:spAutoFit/>
          </a:bodyPr>
          <a:lstStyle/>
          <a:p>
            <a:r>
              <a:rPr lang="en-US" altLang="zh-CN" sz="2000" i="1" dirty="0"/>
              <a:t>Dan Russell </a:t>
            </a:r>
            <a:endParaRPr lang="en-US" altLang="zh-CN" sz="2000" i="1" dirty="0"/>
          </a:p>
          <a:p>
            <a:r>
              <a:rPr lang="en-US" altLang="zh-CN" sz="2000" i="1" dirty="0"/>
              <a:t>2007 </a:t>
            </a:r>
            <a:endParaRPr lang="en-US" altLang="zh-CN" sz="2000" i="1" dirty="0"/>
          </a:p>
        </p:txBody>
      </p:sp>
      <p:pic>
        <p:nvPicPr>
          <p:cNvPr id="4" name="图片 3"/>
          <p:cNvPicPr>
            <a:picLocks noChangeAspect="1"/>
          </p:cNvPicPr>
          <p:nvPr/>
        </p:nvPicPr>
        <p:blipFill>
          <a:blip r:embed="rId1"/>
          <a:stretch>
            <a:fillRect/>
          </a:stretch>
        </p:blipFill>
        <p:spPr>
          <a:xfrm>
            <a:off x="1483301" y="976767"/>
            <a:ext cx="6214519" cy="53109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Eye Tracking at Google</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1582366" y="1028699"/>
            <a:ext cx="5881992" cy="5269993"/>
          </a:xfrm>
          <a:prstGeom prst="rect">
            <a:avLst/>
          </a:prstGeom>
        </p:spPr>
      </p:pic>
      <p:sp>
        <p:nvSpPr>
          <p:cNvPr id="5" name="TextBox 3"/>
          <p:cNvSpPr txBox="1"/>
          <p:nvPr/>
        </p:nvSpPr>
        <p:spPr>
          <a:xfrm>
            <a:off x="8922036" y="4919192"/>
            <a:ext cx="2450528" cy="707886"/>
          </a:xfrm>
          <a:prstGeom prst="rect">
            <a:avLst/>
          </a:prstGeom>
          <a:noFill/>
        </p:spPr>
        <p:txBody>
          <a:bodyPr wrap="square">
            <a:spAutoFit/>
          </a:bodyPr>
          <a:lstStyle/>
          <a:p>
            <a:r>
              <a:rPr lang="en-US" altLang="zh-CN" sz="2000" i="1" dirty="0"/>
              <a:t>Dan Russell </a:t>
            </a:r>
            <a:endParaRPr lang="en-US" altLang="zh-CN" sz="2000" i="1" dirty="0"/>
          </a:p>
          <a:p>
            <a:r>
              <a:rPr lang="en-US" altLang="zh-CN" sz="2000" i="1" dirty="0"/>
              <a:t>2007 </a:t>
            </a:r>
            <a:endParaRPr lang="en-US" altLang="zh-CN" sz="2000" i="1"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Evaluation Example: Eye Tracking </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2158881" y="986904"/>
            <a:ext cx="7874238" cy="536944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Autofit/>
          </a:bodyPr>
          <a:lstStyle/>
          <a:p>
            <a:r>
              <a:rPr lang="en-US" altLang="zh-CN" dirty="0"/>
              <a:t>Evaluation based on Measurement</a:t>
            </a:r>
            <a:r>
              <a:rPr lang="en-US" altLang="zh-CN" dirty="0"/>
              <a:t>s</a:t>
            </a:r>
            <a:endParaRPr lang="en-US" altLang="zh-CN"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7" name="TextBox 3"/>
          <p:cNvSpPr txBox="1"/>
          <p:nvPr/>
        </p:nvSpPr>
        <p:spPr>
          <a:xfrm>
            <a:off x="572375" y="1689853"/>
            <a:ext cx="11163995" cy="347787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Basic concept: log events in the users’ interactions with a system</a:t>
            </a:r>
            <a:endParaRPr lang="en-US" altLang="zh-CN" sz="2000" b="1" dirty="0">
              <a:solidFill>
                <a:srgbClr val="515223"/>
              </a:solidFill>
              <a:latin typeface="Helvetica" pitchFamily="2" charset="0"/>
              <a:cs typeface="Arial" panose="020B0604020202090204" pitchFamily="34" charset="0"/>
            </a:endParaRPr>
          </a:p>
          <a:p>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A mainstream evaluation solution in the era of big data </a:t>
            </a:r>
            <a:endParaRPr lang="en-US" altLang="zh-CN" sz="2000" b="1" dirty="0">
              <a:solidFill>
                <a:srgbClr val="515223"/>
              </a:solidFill>
              <a:latin typeface="Helvetica" pitchFamily="2" charset="0"/>
              <a:cs typeface="Arial" panose="020B0604020202090204" pitchFamily="34" charset="0"/>
            </a:endParaRPr>
          </a:p>
          <a:p>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Examples from a Web system</a:t>
            </a:r>
            <a:endParaRPr lang="en-US" altLang="zh-CN" sz="2000" b="1" dirty="0">
              <a:solidFill>
                <a:srgbClr val="515223"/>
              </a:solidFill>
              <a:latin typeface="Helvetica" pitchFamily="2" charset="0"/>
              <a:cs typeface="Arial" panose="020B0604020202090204" pitchFamily="34" charset="0"/>
            </a:endParaRPr>
          </a:p>
          <a:p>
            <a:r>
              <a:rPr lang="en-US" altLang="zh-CN" sz="2000" dirty="0"/>
              <a:t>	Clicks (when, where on screen, etc.)</a:t>
            </a:r>
            <a:endParaRPr lang="en-US" altLang="zh-CN" sz="2000" dirty="0"/>
          </a:p>
          <a:p>
            <a:r>
              <a:rPr lang="en-US" altLang="zh-CN" sz="2000" dirty="0"/>
              <a:t>	Navigation (from page to page)</a:t>
            </a:r>
            <a:endParaRPr lang="en-US" altLang="zh-CN" sz="2000" dirty="0"/>
          </a:p>
          <a:p>
            <a:r>
              <a:rPr lang="en-US" altLang="zh-CN" sz="2000" dirty="0"/>
              <a:t>	Keystrokes (e.g., input typed on keyboard)</a:t>
            </a:r>
            <a:endParaRPr lang="en-US" altLang="zh-CN" sz="2000" dirty="0"/>
          </a:p>
          <a:p>
            <a:r>
              <a:rPr lang="en-US" altLang="zh-CN" sz="2000" dirty="0"/>
              <a:t>	Use of help system</a:t>
            </a:r>
            <a:endParaRPr lang="en-US" altLang="zh-CN" sz="2000" dirty="0"/>
          </a:p>
          <a:p>
            <a:r>
              <a:rPr lang="en-US" altLang="zh-CN" sz="2000" dirty="0"/>
              <a:t>	Errors </a:t>
            </a:r>
            <a:endParaRPr lang="en-US" altLang="zh-CN" sz="2000" dirty="0"/>
          </a:p>
          <a:p>
            <a:endParaRPr lang="en-US" altLang="zh-CN"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endParaRPr lang="en-US"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1255" y="1461840"/>
            <a:ext cx="1283554" cy="1719046"/>
          </a:xfrm>
          <a:prstGeom prst="rect">
            <a:avLst/>
          </a:prstGeom>
        </p:spPr>
      </p:pic>
      <p:sp>
        <p:nvSpPr>
          <p:cNvPr id="5" name="TextBox 4"/>
          <p:cNvSpPr txBox="1"/>
          <p:nvPr/>
        </p:nvSpPr>
        <p:spPr>
          <a:xfrm>
            <a:off x="990946" y="3313079"/>
            <a:ext cx="2843486" cy="923330"/>
          </a:xfrm>
          <a:prstGeom prst="rect">
            <a:avLst/>
          </a:prstGeom>
          <a:noFill/>
        </p:spPr>
        <p:txBody>
          <a:bodyPr wrap="square">
            <a:spAutoFit/>
          </a:bodyPr>
          <a:lstStyle/>
          <a:p>
            <a:r>
              <a:rPr lang="en-US" b="0" i="0" dirty="0">
                <a:solidFill>
                  <a:srgbClr val="202122"/>
                </a:solidFill>
                <a:effectLst/>
                <a:latin typeface="Arial" panose="020B0604020202090204" pitchFamily="34" charset="0"/>
              </a:rPr>
              <a:t>Ivan Edward Sutherland</a:t>
            </a:r>
            <a:endParaRPr lang="en-US" b="0" i="0" dirty="0">
              <a:solidFill>
                <a:srgbClr val="202122"/>
              </a:solidFill>
              <a:effectLst/>
              <a:latin typeface="Arial" panose="020B0604020202090204" pitchFamily="34" charset="0"/>
            </a:endParaRPr>
          </a:p>
          <a:p>
            <a:r>
              <a:rPr lang="en-US" dirty="0">
                <a:solidFill>
                  <a:srgbClr val="202122"/>
                </a:solidFill>
                <a:latin typeface="Arial" panose="020B0604020202090204" pitchFamily="34" charset="0"/>
              </a:rPr>
              <a:t>Turing Award 1988</a:t>
            </a:r>
            <a:endParaRPr lang="en-US" dirty="0">
              <a:solidFill>
                <a:srgbClr val="202122"/>
              </a:solidFill>
              <a:latin typeface="Arial" panose="020B0604020202090204" pitchFamily="34" charset="0"/>
            </a:endParaRPr>
          </a:p>
          <a:p>
            <a:r>
              <a:rPr lang="en-US" dirty="0">
                <a:solidFill>
                  <a:srgbClr val="202122"/>
                </a:solidFill>
                <a:latin typeface="Arial" panose="020B0604020202090204" pitchFamily="34" charset="0"/>
              </a:rPr>
              <a:t>Computer Graphics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550" y="1460712"/>
            <a:ext cx="1389555" cy="1720173"/>
          </a:xfrm>
          <a:prstGeom prst="rect">
            <a:avLst/>
          </a:prstGeom>
        </p:spPr>
      </p:pic>
      <p:sp>
        <p:nvSpPr>
          <p:cNvPr id="7" name="TextBox 6"/>
          <p:cNvSpPr txBox="1"/>
          <p:nvPr/>
        </p:nvSpPr>
        <p:spPr>
          <a:xfrm>
            <a:off x="4674257" y="3308147"/>
            <a:ext cx="2843486" cy="923330"/>
          </a:xfrm>
          <a:prstGeom prst="rect">
            <a:avLst/>
          </a:prstGeom>
          <a:noFill/>
        </p:spPr>
        <p:txBody>
          <a:bodyPr wrap="square">
            <a:spAutoFit/>
          </a:bodyPr>
          <a:lstStyle/>
          <a:p>
            <a:r>
              <a:rPr lang="en-US" i="0" dirty="0">
                <a:solidFill>
                  <a:srgbClr val="202122"/>
                </a:solidFill>
                <a:effectLst/>
                <a:latin typeface="Arial" panose="020B0604020202090204" pitchFamily="34" charset="0"/>
              </a:rPr>
              <a:t>Douglas Carl Engelbart</a:t>
            </a:r>
            <a:endParaRPr lang="en-US" i="0" dirty="0">
              <a:solidFill>
                <a:srgbClr val="202122"/>
              </a:solidFill>
              <a:effectLst/>
              <a:latin typeface="Arial" panose="020B0604020202090204" pitchFamily="34" charset="0"/>
            </a:endParaRPr>
          </a:p>
          <a:p>
            <a:r>
              <a:rPr lang="en-US" dirty="0">
                <a:solidFill>
                  <a:srgbClr val="202122"/>
                </a:solidFill>
                <a:latin typeface="Arial" panose="020B0604020202090204" pitchFamily="34" charset="0"/>
              </a:rPr>
              <a:t>Turing Award 1997</a:t>
            </a:r>
            <a:endParaRPr lang="en-US" dirty="0">
              <a:solidFill>
                <a:srgbClr val="202122"/>
              </a:solidFill>
              <a:latin typeface="Arial" panose="020B0604020202090204" pitchFamily="34" charset="0"/>
            </a:endParaRPr>
          </a:p>
          <a:p>
            <a:r>
              <a:rPr lang="en-US" dirty="0">
                <a:solidFill>
                  <a:srgbClr val="202122"/>
                </a:solidFill>
                <a:latin typeface="Arial" panose="020B0604020202090204" pitchFamily="34" charset="0"/>
              </a:rPr>
              <a:t>HCI</a:t>
            </a:r>
            <a:endParaRPr lang="en-US" dirty="0"/>
          </a:p>
        </p:txBody>
      </p:sp>
      <p:sp>
        <p:nvSpPr>
          <p:cNvPr id="8" name="TextBox 7"/>
          <p:cNvSpPr txBox="1"/>
          <p:nvPr/>
        </p:nvSpPr>
        <p:spPr>
          <a:xfrm>
            <a:off x="990946" y="4975767"/>
            <a:ext cx="6407369" cy="369332"/>
          </a:xfrm>
          <a:prstGeom prst="rect">
            <a:avLst/>
          </a:prstGeom>
          <a:noFill/>
        </p:spPr>
        <p:txBody>
          <a:bodyPr wrap="square">
            <a:spAutoFit/>
          </a:bodyPr>
          <a:lstStyle/>
          <a:p>
            <a:r>
              <a:rPr lang="en-US" b="0" i="0" dirty="0">
                <a:solidFill>
                  <a:srgbClr val="202122"/>
                </a:solidFill>
                <a:effectLst/>
                <a:latin typeface="Arial" panose="020B0604020202090204" pitchFamily="34" charset="0"/>
              </a:rPr>
              <a:t>1984 Apple Macintosh</a:t>
            </a:r>
            <a:endParaRPr lang="en-US" dirty="0"/>
          </a:p>
        </p:txBody>
      </p:sp>
      <p:sp>
        <p:nvSpPr>
          <p:cNvPr id="9" name="TextBox 8"/>
          <p:cNvSpPr txBox="1"/>
          <p:nvPr/>
        </p:nvSpPr>
        <p:spPr>
          <a:xfrm>
            <a:off x="990945" y="4548573"/>
            <a:ext cx="6407369" cy="369332"/>
          </a:xfrm>
          <a:prstGeom prst="rect">
            <a:avLst/>
          </a:prstGeom>
          <a:noFill/>
        </p:spPr>
        <p:txBody>
          <a:bodyPr wrap="square">
            <a:spAutoFit/>
          </a:bodyPr>
          <a:lstStyle/>
          <a:p>
            <a:r>
              <a:rPr lang="en-US" b="0" i="0" dirty="0">
                <a:solidFill>
                  <a:srgbClr val="202122"/>
                </a:solidFill>
                <a:effectLst/>
                <a:latin typeface="Arial" panose="020B0604020202090204" pitchFamily="34" charset="0"/>
              </a:rPr>
              <a:t>1983 Apple Lisa</a:t>
            </a:r>
            <a:endParaRPr lang="en-US" dirty="0"/>
          </a:p>
        </p:txBody>
      </p:sp>
      <p:sp>
        <p:nvSpPr>
          <p:cNvPr id="11" name="TextBox 10"/>
          <p:cNvSpPr txBox="1"/>
          <p:nvPr/>
        </p:nvSpPr>
        <p:spPr>
          <a:xfrm>
            <a:off x="8357568" y="3308148"/>
            <a:ext cx="3879621" cy="923330"/>
          </a:xfrm>
          <a:prstGeom prst="rect">
            <a:avLst/>
          </a:prstGeom>
          <a:noFill/>
        </p:spPr>
        <p:txBody>
          <a:bodyPr wrap="square">
            <a:spAutoFit/>
          </a:bodyPr>
          <a:lstStyle/>
          <a:p>
            <a:r>
              <a:rPr lang="en-US" dirty="0"/>
              <a:t>Tim Berners-Lee</a:t>
            </a:r>
            <a:endParaRPr lang="en-US" dirty="0"/>
          </a:p>
          <a:p>
            <a:r>
              <a:rPr lang="en-US" dirty="0"/>
              <a:t>Turing Award 2016 </a:t>
            </a:r>
            <a:endParaRPr lang="en-US" dirty="0"/>
          </a:p>
          <a:p>
            <a:r>
              <a:rPr lang="en-US" b="0" i="0" dirty="0">
                <a:solidFill>
                  <a:srgbClr val="202122"/>
                </a:solidFill>
                <a:effectLst/>
                <a:latin typeface="Arial" panose="020B0604020202090204" pitchFamily="34" charset="0"/>
              </a:rPr>
              <a:t> Word Wide Web, Web Browser</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6" y="1460713"/>
            <a:ext cx="1375173" cy="172017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Autofit/>
          </a:bodyPr>
          <a:lstStyle/>
          <a:p>
            <a:r>
              <a:rPr lang="en-US" altLang="zh-CN" dirty="0"/>
              <a:t>Evaluation based on Measurements</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5" name="TextBox 3"/>
          <p:cNvSpPr txBox="1"/>
          <p:nvPr/>
        </p:nvSpPr>
        <p:spPr>
          <a:xfrm>
            <a:off x="572375" y="1689853"/>
            <a:ext cx="11163995" cy="4401205"/>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Analysis of system logs</a:t>
            </a:r>
            <a:endParaRPr lang="en-US" altLang="zh-CN" sz="2000" b="1" dirty="0">
              <a:solidFill>
                <a:srgbClr val="515223"/>
              </a:solidFill>
              <a:latin typeface="Helvetica" pitchFamily="2" charset="0"/>
              <a:cs typeface="Arial" panose="020B0604020202090204" pitchFamily="34" charset="0"/>
            </a:endParaRPr>
          </a:p>
          <a:p>
            <a:r>
              <a:rPr lang="en-US" altLang="zh-CN" sz="2000" dirty="0"/>
              <a:t>	Which user interface options were used?</a:t>
            </a:r>
            <a:endParaRPr lang="en-US" altLang="zh-CN" sz="2000" dirty="0"/>
          </a:p>
          <a:p>
            <a:r>
              <a:rPr lang="en-US" altLang="zh-CN" sz="2000" dirty="0"/>
              <a:t>	When was the help system used?</a:t>
            </a:r>
            <a:endParaRPr lang="en-US" altLang="zh-CN" sz="2000" dirty="0"/>
          </a:p>
          <a:p>
            <a:r>
              <a:rPr lang="en-US" altLang="zh-CN" sz="2000" dirty="0"/>
              <a:t>	What errors occurred and how often?</a:t>
            </a:r>
            <a:endParaRPr lang="en-US" altLang="zh-CN" sz="2000" dirty="0"/>
          </a:p>
          <a:p>
            <a:r>
              <a:rPr lang="en-US" altLang="zh-CN" sz="2000" dirty="0"/>
              <a:t>	Which hyperlinks were followed (click through data)? </a:t>
            </a:r>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Human feedback</a:t>
            </a:r>
            <a:endParaRPr lang="en-US" altLang="zh-CN" sz="2000" b="1" dirty="0">
              <a:solidFill>
                <a:srgbClr val="515223"/>
              </a:solidFill>
              <a:latin typeface="Helvetica" pitchFamily="2" charset="0"/>
              <a:cs typeface="Arial" panose="020B0604020202090204" pitchFamily="34" charset="0"/>
            </a:endParaRPr>
          </a:p>
          <a:p>
            <a:r>
              <a:rPr lang="en-US" altLang="zh-CN" sz="2000" dirty="0"/>
              <a:t>	Complaints and praise</a:t>
            </a:r>
            <a:endParaRPr lang="en-US" altLang="zh-CN" sz="2000" dirty="0"/>
          </a:p>
          <a:p>
            <a:r>
              <a:rPr lang="en-US" altLang="zh-CN" sz="2000" dirty="0"/>
              <a:t>	Bug reports</a:t>
            </a:r>
            <a:endParaRPr lang="en-US" altLang="zh-CN" sz="2000" dirty="0"/>
          </a:p>
          <a:p>
            <a:r>
              <a:rPr lang="en-US" altLang="zh-CN" sz="2000" dirty="0"/>
              <a:t>	Requests made to customer service </a:t>
            </a:r>
            <a:endParaRPr lang="en-US" altLang="zh-CN" sz="2000" dirty="0"/>
          </a:p>
          <a:p>
            <a:endParaRPr lang="en-US" altLang="zh-CN" sz="2000" b="1" dirty="0">
              <a:solidFill>
                <a:srgbClr val="515223"/>
              </a:solidFill>
              <a:latin typeface="Helvetica" pitchFamily="2" charset="0"/>
              <a:cs typeface="Arial" panose="020B0604020202090204" pitchFamily="34" charset="0"/>
            </a:endParaRPr>
          </a:p>
          <a:p>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Goal: know your user</a:t>
            </a:r>
            <a:endParaRPr lang="en-US" altLang="zh-CN" sz="2000" b="1" dirty="0">
              <a:solidFill>
                <a:srgbClr val="515223"/>
              </a:solidFill>
              <a:latin typeface="Helvetica" pitchFamily="2" charset="0"/>
              <a:cs typeface="Arial" panose="020B0604020202090204" pitchFamily="34" charset="0"/>
            </a:endParaRPr>
          </a:p>
          <a:p>
            <a:r>
              <a:rPr lang="en-US" altLang="zh-CN" sz="2000" b="1" dirty="0">
                <a:solidFill>
                  <a:srgbClr val="515223"/>
                </a:solidFill>
                <a:latin typeface="Helvetica" pitchFamily="2" charset="0"/>
                <a:cs typeface="Arial" panose="020B0604020202090204" pitchFamily="34" charset="0"/>
              </a:rPr>
              <a:t>	</a:t>
            </a:r>
            <a:r>
              <a:rPr lang="en-US" altLang="zh-CN" sz="2000" dirty="0"/>
              <a:t>A/B Testing, Data Mining, Multimodal, Recommendation system, CV, NLP…</a:t>
            </a:r>
            <a:endParaRPr lang="en-US" altLang="zh-CN" sz="2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9099225" cy="790865"/>
          </a:xfrm>
        </p:spPr>
        <p:txBody>
          <a:bodyPr>
            <a:normAutofit/>
          </a:bodyPr>
          <a:lstStyle/>
          <a:p>
            <a:r>
              <a:rPr lang="en-US" altLang="zh-CN" dirty="0"/>
              <a:t>Refining the Design based on Evaluation</a:t>
            </a:r>
            <a:endParaRPr lang="en-US" sz="60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sp>
        <p:nvSpPr>
          <p:cNvPr id="6" name="文本框 5"/>
          <p:cNvSpPr txBox="1"/>
          <p:nvPr/>
        </p:nvSpPr>
        <p:spPr>
          <a:xfrm>
            <a:off x="601169" y="1582387"/>
            <a:ext cx="9550399" cy="3170099"/>
          </a:xfrm>
          <a:prstGeom prst="rect">
            <a:avLst/>
          </a:prstGeom>
          <a:noFill/>
        </p:spPr>
        <p:txBody>
          <a:bodyPr wrap="square">
            <a:spAutoFit/>
          </a:bodyPr>
          <a:lstStyle/>
          <a:p>
            <a:r>
              <a:rPr lang="en-US" altLang="zh-CN" sz="2000" b="1" dirty="0">
                <a:solidFill>
                  <a:srgbClr val="515223"/>
                </a:solidFill>
                <a:latin typeface="Helvetica" pitchFamily="2" charset="0"/>
                <a:cs typeface="Arial" panose="020B0604020202090204" pitchFamily="34" charset="0"/>
              </a:rPr>
              <a:t>Do not allow evaluators to become designers </a:t>
            </a:r>
            <a:endParaRPr lang="en-US" altLang="zh-CN" sz="2000" b="1" dirty="0">
              <a:solidFill>
                <a:srgbClr val="515223"/>
              </a:solidFill>
              <a:latin typeface="Helvetica" pitchFamily="2" charset="0"/>
              <a:cs typeface="Arial" panose="020B0604020202090204" pitchFamily="34" charset="0"/>
            </a:endParaRPr>
          </a:p>
          <a:p>
            <a:r>
              <a:rPr lang="en-US" altLang="zh-CN" sz="2000" dirty="0"/>
              <a:t>Designers are poor evaluators of their own work, but know the requirements, constraints, and context of the design:</a:t>
            </a:r>
            <a:endParaRPr lang="en-US" altLang="zh-CN" sz="2000" dirty="0"/>
          </a:p>
          <a:p>
            <a:r>
              <a:rPr lang="en-US" altLang="zh-CN" sz="2000" dirty="0"/>
              <a:t>	Some user problems can be addressed with small changes</a:t>
            </a:r>
            <a:endParaRPr lang="en-US" altLang="zh-CN" sz="2000" dirty="0"/>
          </a:p>
          <a:p>
            <a:r>
              <a:rPr lang="en-US" altLang="zh-CN" sz="2000" dirty="0"/>
              <a:t>	Some user problems require major changes</a:t>
            </a:r>
            <a:endParaRPr lang="en-US" altLang="zh-CN" sz="2000" dirty="0"/>
          </a:p>
          <a:p>
            <a:r>
              <a:rPr lang="en-US" altLang="zh-CN" sz="2000" dirty="0"/>
              <a:t>	Some user requests (e.g., lots of options) are incompatible with other 	requests (e.g., simplicity) </a:t>
            </a:r>
            <a:endParaRPr lang="en-US" altLang="zh-CN" sz="2000" dirty="0"/>
          </a:p>
          <a:p>
            <a:endParaRPr lang="en-US" altLang="zh-CN" sz="2000" dirty="0"/>
          </a:p>
          <a:p>
            <a:endParaRPr lang="en-US" altLang="zh-CN" sz="2000" dirty="0"/>
          </a:p>
          <a:p>
            <a:r>
              <a:rPr lang="en-US" altLang="zh-CN" sz="2000" b="1" dirty="0">
                <a:solidFill>
                  <a:srgbClr val="515223"/>
                </a:solidFill>
                <a:latin typeface="Helvetica" pitchFamily="2" charset="0"/>
                <a:cs typeface="Arial" panose="020B0604020202090204" pitchFamily="34" charset="0"/>
              </a:rPr>
              <a:t>Designers and evaluators need to work as a team </a:t>
            </a:r>
            <a:endParaRPr lang="zh-CN" altLang="en-US" sz="2000" b="1" dirty="0">
              <a:solidFill>
                <a:srgbClr val="515223"/>
              </a:solidFill>
              <a:latin typeface="Helvetica" pitchFamily="2" charset="0"/>
              <a:cs typeface="Arial" panose="020B060402020209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254" y="237834"/>
            <a:ext cx="8829985" cy="790865"/>
          </a:xfrm>
        </p:spPr>
        <p:txBody>
          <a:bodyPr>
            <a:noAutofit/>
          </a:bodyPr>
          <a:lstStyle/>
          <a:p>
            <a:r>
              <a:rPr lang="en-US" altLang="zh-CN" sz="2800" dirty="0"/>
              <a:t>Tools for Usability Requirements and Evaluation</a:t>
            </a:r>
            <a:endParaRPr lang="en-US" sz="2800" dirty="0"/>
          </a:p>
        </p:txBody>
      </p:sp>
      <p:sp>
        <p:nvSpPr>
          <p:cNvPr id="3" name="Slide Number Placeholder 2"/>
          <p:cNvSpPr>
            <a:spLocks noGrp="1"/>
          </p:cNvSpPr>
          <p:nvPr>
            <p:ph type="sldNum" sz="quarter" idx="12"/>
          </p:nvPr>
        </p:nvSpPr>
        <p:spPr/>
        <p:txBody>
          <a:bodyPr/>
          <a:lstStyle/>
          <a:p>
            <a:fld id="{2515AB8F-1C56-49E9-90C8-78D22B0C1B97}"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1321577" y="1349639"/>
            <a:ext cx="9533606" cy="4402562"/>
          </a:xfrm>
          <a:prstGeom prst="rect">
            <a:avLst/>
          </a:prstGeom>
        </p:spPr>
      </p:pic>
    </p:spTree>
  </p:cSld>
  <p:clrMapOvr>
    <a:masterClrMapping/>
  </p:clrMapOvr>
</p:sld>
</file>

<file path=ppt/theme/theme1.xml><?xml version="1.0" encoding="utf-8"?>
<a:theme xmlns:a="http://schemas.openxmlformats.org/drawingml/2006/main" name="1_Office 主题​​">
  <a:themeElements>
    <a:clrScheme name="SEU">
      <a:dk1>
        <a:srgbClr val="000000"/>
      </a:dk1>
      <a:lt1>
        <a:srgbClr val="FFFFFF"/>
      </a:lt1>
      <a:dk2>
        <a:srgbClr val="44546A"/>
      </a:dk2>
      <a:lt2>
        <a:srgbClr val="E7E6E6"/>
      </a:lt2>
      <a:accent1>
        <a:srgbClr val="505122"/>
      </a:accent1>
      <a:accent2>
        <a:srgbClr val="FDCA04"/>
      </a:accent2>
      <a:accent3>
        <a:srgbClr val="00529D"/>
      </a:accent3>
      <a:accent4>
        <a:srgbClr val="B01417"/>
      </a:accent4>
      <a:accent5>
        <a:srgbClr val="7F7611"/>
      </a:accent5>
      <a:accent6>
        <a:srgbClr val="5D6B70"/>
      </a:accent6>
      <a:hlink>
        <a:srgbClr val="868A8C"/>
      </a:hlink>
      <a:folHlink>
        <a:srgbClr val="C2C6C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23437</Words>
  <Application>WPS Presentation</Application>
  <PresentationFormat>Widescreen</PresentationFormat>
  <Paragraphs>933</Paragraphs>
  <Slides>81</Slides>
  <Notes>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81</vt:i4>
      </vt:variant>
    </vt:vector>
  </HeadingPairs>
  <TitlesOfParts>
    <vt:vector size="101" baseType="lpstr">
      <vt:lpstr>Arial</vt:lpstr>
      <vt:lpstr>宋体</vt:lpstr>
      <vt:lpstr>Wingdings</vt:lpstr>
      <vt:lpstr>Helvetica Regular</vt:lpstr>
      <vt:lpstr>微软雅黑</vt:lpstr>
      <vt:lpstr>汉仪旗黑</vt:lpstr>
      <vt:lpstr>Helvetica</vt:lpstr>
      <vt:lpstr>宋体</vt:lpstr>
      <vt:lpstr>Arial Unicode MS</vt:lpstr>
      <vt:lpstr>黑体</vt:lpstr>
      <vt:lpstr>汉仪中黑KW</vt:lpstr>
      <vt:lpstr>等线</vt:lpstr>
      <vt:lpstr>汉仪中等线KW</vt:lpstr>
      <vt:lpstr>黑体</vt:lpstr>
      <vt:lpstr>Calibri</vt:lpstr>
      <vt:lpstr>Helvetica Neue</vt:lpstr>
      <vt:lpstr>Wingdings</vt:lpstr>
      <vt:lpstr>微软雅黑</vt:lpstr>
      <vt:lpstr>汉仪书宋二KW</vt:lpstr>
      <vt:lpstr>1_Office 主题​​</vt:lpstr>
      <vt:lpstr>PowerPoint 演示文稿</vt:lpstr>
      <vt:lpstr>Heads Up</vt:lpstr>
      <vt:lpstr>Heads Up</vt:lpstr>
      <vt:lpstr>Heads Up</vt:lpstr>
      <vt:lpstr>PowerPoint 演示文稿</vt:lpstr>
      <vt:lpstr>The Importance of the User Experience</vt:lpstr>
      <vt:lpstr>Terminology</vt:lpstr>
      <vt:lpstr>History</vt:lpstr>
      <vt:lpstr>Tools for Usability Requirements and Evaluation</vt:lpstr>
      <vt:lpstr>Usability Requirements: Focus Group</vt:lpstr>
      <vt:lpstr>Accessibility Requirements</vt:lpstr>
      <vt:lpstr>Equipment Requirements</vt:lpstr>
      <vt:lpstr>The Analyze/Design/Build/Evaluate Loop</vt:lpstr>
      <vt:lpstr>Development Processes for User Interfaces</vt:lpstr>
      <vt:lpstr>Prototypes</vt:lpstr>
      <vt:lpstr>Paper Prototype</vt:lpstr>
      <vt:lpstr>Paper Prototype</vt:lpstr>
      <vt:lpstr>Wireframe</vt:lpstr>
      <vt:lpstr>Mock-up</vt:lpstr>
      <vt:lpstr>Mental Model and Computer Model</vt:lpstr>
      <vt:lpstr>Mental Model and Computer Model</vt:lpstr>
      <vt:lpstr>Mental Model v. Computer Model</vt:lpstr>
      <vt:lpstr>Mental Models and User Experience</vt:lpstr>
      <vt:lpstr>The Model View Controller</vt:lpstr>
      <vt:lpstr>The Model View Controller</vt:lpstr>
      <vt:lpstr>Computer Systems and Networks</vt:lpstr>
      <vt:lpstr>Model: Content and Data</vt:lpstr>
      <vt:lpstr>Model: Content and Data</vt:lpstr>
      <vt:lpstr>Separation of Content from the View</vt:lpstr>
      <vt:lpstr>Model: Separation of Content from the View</vt:lpstr>
      <vt:lpstr>Navigation</vt:lpstr>
      <vt:lpstr>View: User Interface</vt:lpstr>
      <vt:lpstr>Principles of User Interface Design</vt:lpstr>
      <vt:lpstr>Navigation: Menus</vt:lpstr>
      <vt:lpstr>Avoid the Fancy </vt:lpstr>
      <vt:lpstr>Simple is Good </vt:lpstr>
      <vt:lpstr>Simple is Good </vt:lpstr>
      <vt:lpstr>Choices in User Interface Design</vt:lpstr>
      <vt:lpstr>Choices in User Interface Design</vt:lpstr>
      <vt:lpstr>Choices in User Interface Design</vt:lpstr>
      <vt:lpstr>Design Choices: Information Presentation</vt:lpstr>
      <vt:lpstr>Simple is Good: Command Line Interfaces</vt:lpstr>
      <vt:lpstr>Requirements on Final Project</vt:lpstr>
      <vt:lpstr>PowerPoint 演示文稿</vt:lpstr>
      <vt:lpstr>Systems and Networks</vt:lpstr>
      <vt:lpstr>Computer Systems and Networks: Device-Aware Interfaces</vt:lpstr>
      <vt:lpstr>Networks</vt:lpstr>
      <vt:lpstr>Smartphones and Tablets: Screen Size</vt:lpstr>
      <vt:lpstr>Screen Size: Simulators for Mobile Development</vt:lpstr>
      <vt:lpstr>Smartphones: Accessibility</vt:lpstr>
      <vt:lpstr>Screen Size: Responsive Web Design</vt:lpstr>
      <vt:lpstr>Responsive Web Design</vt:lpstr>
      <vt:lpstr>Responsive Web Design</vt:lpstr>
      <vt:lpstr>Responsive Web Design </vt:lpstr>
      <vt:lpstr>User Interface Design: Navigation</vt:lpstr>
      <vt:lpstr>Navigation: Organization of Pages and Screens</vt:lpstr>
      <vt:lpstr>Navigation: User Testing</vt:lpstr>
      <vt:lpstr>Mobile Apps: Development Environments</vt:lpstr>
      <vt:lpstr>Mobile Apps: Development Environments</vt:lpstr>
      <vt:lpstr>Mobile Apps: Development Environments</vt:lpstr>
      <vt:lpstr>Mobile Apps: the Design Challenge</vt:lpstr>
      <vt:lpstr>Mobile Apps: Conventions</vt:lpstr>
      <vt:lpstr>Mobile Apps: Conventions</vt:lpstr>
      <vt:lpstr>Design Tensions in Web and Mobile Applications</vt:lpstr>
      <vt:lpstr>Usability and Cost</vt:lpstr>
      <vt:lpstr>PowerPoint 演示文稿</vt:lpstr>
      <vt:lpstr>The Analyze/Design/Build/Evaluate Loop</vt:lpstr>
      <vt:lpstr>Evaluation</vt:lpstr>
      <vt:lpstr>Evaluation</vt:lpstr>
      <vt:lpstr>Evaluation with Users</vt:lpstr>
      <vt:lpstr>Evaluation with Users: Preparation</vt:lpstr>
      <vt:lpstr>Usability Laboratory</vt:lpstr>
      <vt:lpstr>Evaluation with Users: Sessions</vt:lpstr>
      <vt:lpstr>Evaluation: Number of Users</vt:lpstr>
      <vt:lpstr>Results Analysis</vt:lpstr>
      <vt:lpstr>Eye Tracking at Google</vt:lpstr>
      <vt:lpstr>Eye Tracking at Google</vt:lpstr>
      <vt:lpstr>Evaluation Example: Eye Tracking </vt:lpstr>
      <vt:lpstr>Evaluation based on Measurements</vt:lpstr>
      <vt:lpstr>Evaluation based on Measurements</vt:lpstr>
      <vt:lpstr>Refining the Design based on Evaluation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子豪 任</dc:creator>
  <cp:lastModifiedBy>刘光迟</cp:lastModifiedBy>
  <cp:revision>306</cp:revision>
  <dcterms:created xsi:type="dcterms:W3CDTF">2025-03-21T04:28:58Z</dcterms:created>
  <dcterms:modified xsi:type="dcterms:W3CDTF">2025-03-21T04:28:58Z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9E11ECF25A8D36ADD7BFDC674E8FE6D7_43</vt:lpwstr>
  </property>
  <property fmtid="{D5CDD505-2E9C-101B-9397-08002B2CF9AE}" pid="3" name="KSOProductBuildVer">
    <vt:lpwstr>1033-7.2.2.8955</vt:lpwstr>
  </property>
</Properties>
</file>